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7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3" r:id="rId15"/>
    <p:sldId id="271" r:id="rId16"/>
    <p:sldId id="272" r:id="rId17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3D48"/>
    <a:srgbClr val="D5B980"/>
    <a:srgbClr val="262B32"/>
    <a:srgbClr val="4A5362"/>
    <a:srgbClr val="4C56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84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2;&#1080;&#1093;&#1085;&#1077;&#1074;&#1080;&#1095;\Documents\Documents\2018%20&#1075;&#1086;&#1076;\&#1088;&#1077;&#1096;&#1077;&#1085;&#1080;&#1103;%20%20&#1089;&#1077;&#1089;&#1089;&#1080;&#1081;\&#1073;&#1102;&#1076;&#1078;&#1077;&#1090;%20&#1076;&#1083;&#1103;%20%20&#1075;&#1088;&#1072;&#1078;&#1076;&#1072;&#1085;%202016%20&#1075;&#1086;&#1076;\&#1077;&#1082;&#1089;&#1077;&#1083;&#1090;%20&#1076;&#1083;&#1103;%20&#1075;&#1088;&#1072;&#1078;&#1076;&#1072;&#1085;%202016.xls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3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Belfin\&#1086;&#1073;&#1097;&#1072;&#1103;%20&#1087;&#1072;&#1087;&#1082;&#1072;\&#1042;&#1080;&#1082;&#1091;&#1083;&#1086;&#1074;&#1072;\2019\&#1044;&#1083;&#1103;%20&#1073;&#1102;&#1076;&#1078;&#1077;&#1090;&#1072;%20&#1076;&#1083;&#1103;%20&#1075;&#1088;&#1072;&#1078;&#1076;&#1072;&#1085;%20&#1079;&#1072;%202017%20&#1075;&#1086;&#1076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97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5857630236192602"/>
          <c:y val="3.4398034398034398E-2"/>
          <c:w val="0.49352828796313708"/>
          <c:h val="0.86240786240786238"/>
        </c:manualLayout>
      </c:layout>
      <c:bar3DChart>
        <c:barDir val="col"/>
        <c:grouping val="stacked"/>
        <c:varyColors val="0"/>
        <c:ser>
          <c:idx val="1"/>
          <c:order val="0"/>
          <c:tx>
            <c:strRef>
              <c:f>Лист5!$A$5</c:f>
              <c:strCache>
                <c:ptCount val="1"/>
                <c:pt idx="0">
                  <c:v>безвозмедные поступления 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rgbClr val="363D48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Лист5!$B$3:$C$3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Лист5!$B$5:$C$5</c:f>
              <c:numCache>
                <c:formatCode>#,##0.00</c:formatCode>
                <c:ptCount val="2"/>
                <c:pt idx="0">
                  <c:v>1663783.4</c:v>
                </c:pt>
                <c:pt idx="1">
                  <c:v>1633870.2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40-417B-8264-6E141E19C45C}"/>
            </c:ext>
          </c:extLst>
        </c:ser>
        <c:ser>
          <c:idx val="0"/>
          <c:order val="1"/>
          <c:tx>
            <c:strRef>
              <c:f>Лист5!$A$4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Лист5!$B$3:$C$3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Лист5!$B$4:$C$4</c:f>
              <c:numCache>
                <c:formatCode>#,##0.00</c:formatCode>
                <c:ptCount val="2"/>
                <c:pt idx="0">
                  <c:v>817326.4</c:v>
                </c:pt>
                <c:pt idx="1">
                  <c:v>946813.5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F40-417B-8264-6E141E19C45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"/>
        <c:shape val="box"/>
        <c:axId val="530982184"/>
        <c:axId val="1"/>
        <c:axId val="0"/>
      </c:bar3DChart>
      <c:catAx>
        <c:axId val="530982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ru-RU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.0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ru-RU"/>
          </a:p>
        </c:txPr>
        <c:crossAx val="53098218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6990397120242218"/>
          <c:y val="0.41031941031941033"/>
          <c:w val="0.31715260472385204"/>
          <c:h val="0.18427518427518427"/>
        </c:manualLayout>
      </c:layout>
      <c:overlay val="0"/>
      <c:spPr>
        <a:noFill/>
        <a:ln w="3175">
          <a:solidFill>
            <a:srgbClr val="000000"/>
          </a:solidFill>
          <a:prstDash val="solid"/>
        </a:ln>
      </c:spPr>
    </c:legend>
    <c:plotVisOnly val="1"/>
    <c:dispBlanksAs val="gap"/>
    <c:showDLblsOverMax val="0"/>
  </c:chart>
  <c:spPr>
    <a:noFill/>
    <a:ln w="6350">
      <a:noFill/>
    </a:ln>
  </c:spPr>
  <c:txPr>
    <a:bodyPr/>
    <a:lstStyle/>
    <a:p>
      <a:pPr>
        <a:defRPr sz="1200" b="0" i="0" u="none" strike="noStrike" baseline="0">
          <a:solidFill>
            <a:srgbClr val="4C5662"/>
          </a:solidFill>
          <a:latin typeface="Impact" panose="020B0806030902050204" pitchFamily="34" charset="0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3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3685722568709191E-2"/>
          <c:y val="9.1485481310883562E-2"/>
          <c:w val="0.55915196641150877"/>
          <c:h val="0.81702903737823285"/>
        </c:manualLayout>
      </c:layout>
      <c:pie3DChart>
        <c:varyColors val="1"/>
        <c:ser>
          <c:idx val="0"/>
          <c:order val="0"/>
          <c:explosion val="5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BA43-458A-8085-8E71B42E1B5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BA43-458A-8085-8E71B42E1B54}"/>
              </c:ext>
            </c:extLst>
          </c:dPt>
          <c:dPt>
            <c:idx val="2"/>
            <c:bubble3D val="0"/>
            <c:explosion val="3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BA43-458A-8085-8E71B42E1B54}"/>
              </c:ext>
            </c:extLst>
          </c:dPt>
          <c:dLbls>
            <c:dLbl>
              <c:idx val="0"/>
              <c:layout>
                <c:manualLayout>
                  <c:x val="2.7680380934017074E-3"/>
                  <c:y val="-7.910688247302420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43-458A-8085-8E71B42E1B54}"/>
                </c:ext>
              </c:extLst>
            </c:dLbl>
            <c:dLbl>
              <c:idx val="1"/>
              <c:layout>
                <c:manualLayout>
                  <c:x val="3.0134702803981197E-2"/>
                  <c:y val="-7.926217556138816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A43-458A-8085-8E71B42E1B54}"/>
                </c:ext>
              </c:extLst>
            </c:dLbl>
            <c:dLbl>
              <c:idx val="2"/>
              <c:layout>
                <c:manualLayout>
                  <c:x val="-1.2184240363999906E-2"/>
                  <c:y val="-1.053076698745990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A43-458A-8085-8E71B42E1B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5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Impact" panose="020B080603090205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Лист2!$A$3:$A$5</c:f>
              <c:strCache>
                <c:ptCount val="3"/>
                <c:pt idx="0">
                  <c:v>налоговые доходы</c:v>
                </c:pt>
                <c:pt idx="1">
                  <c:v>неналоговые 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Лист2!$B$3:$B$5</c:f>
              <c:numCache>
                <c:formatCode>#,##0.00</c:formatCode>
                <c:ptCount val="3"/>
                <c:pt idx="0">
                  <c:v>788574.1</c:v>
                </c:pt>
                <c:pt idx="1">
                  <c:v>158239.4</c:v>
                </c:pt>
                <c:pt idx="2">
                  <c:v>1633870.2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A43-458A-8085-8E71B42E1B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1650965720969806"/>
          <c:y val="0.18373760571595218"/>
          <c:w val="0.283490342790302"/>
          <c:h val="0.5908581219014289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Impact" panose="020B080603090205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500">
          <a:latin typeface="Impact" panose="020B0806030902050204" pitchFamily="34" charset="0"/>
        </a:defRPr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40"/>
      <c:rotY val="17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5.8149058149058151E-2"/>
          <c:w val="1"/>
          <c:h val="0.71563312650434829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rgbClr val="9999FF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3966-475B-A7DD-4EC138FA7C71}"/>
              </c:ext>
            </c:extLst>
          </c:dPt>
          <c:dPt>
            <c:idx val="1"/>
            <c:bubble3D val="0"/>
            <c:spPr>
              <a:solidFill>
                <a:srgbClr val="993366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3966-475B-A7DD-4EC138FA7C71}"/>
              </c:ext>
            </c:extLst>
          </c:dPt>
          <c:dPt>
            <c:idx val="2"/>
            <c:bubble3D val="0"/>
            <c:spPr>
              <a:solidFill>
                <a:srgbClr val="FFFFCC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3966-475B-A7DD-4EC138FA7C71}"/>
              </c:ext>
            </c:extLst>
          </c:dPt>
          <c:dPt>
            <c:idx val="3"/>
            <c:bubble3D val="0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3966-475B-A7DD-4EC138FA7C71}"/>
              </c:ext>
            </c:extLst>
          </c:dPt>
          <c:dPt>
            <c:idx val="4"/>
            <c:bubble3D val="0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3966-475B-A7DD-4EC138FA7C71}"/>
              </c:ext>
            </c:extLst>
          </c:dPt>
          <c:dPt>
            <c:idx val="5"/>
            <c:bubble3D val="0"/>
            <c:spPr>
              <a:solidFill>
                <a:srgbClr val="FF808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B-3966-475B-A7DD-4EC138FA7C71}"/>
              </c:ext>
            </c:extLst>
          </c:dPt>
          <c:dPt>
            <c:idx val="6"/>
            <c:bubble3D val="0"/>
            <c:spPr>
              <a:solidFill>
                <a:srgbClr val="0066CC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D-3966-475B-A7DD-4EC138FA7C71}"/>
              </c:ext>
            </c:extLst>
          </c:dPt>
          <c:dPt>
            <c:idx val="7"/>
            <c:bubble3D val="0"/>
            <c:spPr>
              <a:solidFill>
                <a:srgbClr val="CCCCFF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F-3966-475B-A7DD-4EC138FA7C71}"/>
              </c:ext>
            </c:extLst>
          </c:dPt>
          <c:dLbls>
            <c:numFmt formatCode="0%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Лист4!$A$6:$A$13</c:f>
              <c:strCache>
                <c:ptCount val="8"/>
                <c:pt idx="0">
                  <c:v>налог на  доходы  физических  лиц</c:v>
                </c:pt>
                <c:pt idx="1">
                  <c:v>налог на прибыль </c:v>
                </c:pt>
                <c:pt idx="2">
                  <c:v>единый  налог, взимаемый  в  связи с  применением УСН</c:v>
                </c:pt>
                <c:pt idx="3">
                  <c:v>прочие  налоги</c:v>
                </c:pt>
                <c:pt idx="4">
                  <c:v>доходы  от использования имущества</c:v>
                </c:pt>
                <c:pt idx="5">
                  <c:v>плата  за  негативное  воздействие  на окружающую  среду</c:v>
                </c:pt>
                <c:pt idx="6">
                  <c:v>Штрафы,  санкции, возмещение ущерба</c:v>
                </c:pt>
                <c:pt idx="7">
                  <c:v>Прочие неналоговые доходы</c:v>
                </c:pt>
              </c:strCache>
            </c:strRef>
          </c:cat>
          <c:val>
            <c:numRef>
              <c:f>Лист4!$B$6:$B$13</c:f>
            </c:numRef>
          </c:val>
          <c:extLst>
            <c:ext xmlns:c16="http://schemas.microsoft.com/office/drawing/2014/chart" uri="{C3380CC4-5D6E-409C-BE32-E72D297353CC}">
              <c16:uniqueId val="{00000010-3966-475B-A7DD-4EC138FA7C71}"/>
            </c:ext>
          </c:extLst>
        </c:ser>
        <c:ser>
          <c:idx val="0"/>
          <c:order val="1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explosion val="25"/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11-3966-475B-A7DD-4EC138FA7C71}"/>
              </c:ext>
            </c:extLst>
          </c:dPt>
          <c:dPt>
            <c:idx val="1"/>
            <c:bubble3D val="0"/>
            <c:spPr>
              <a:solidFill>
                <a:srgbClr val="993366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3-3966-475B-A7DD-4EC138FA7C71}"/>
              </c:ext>
            </c:extLst>
          </c:dPt>
          <c:dPt>
            <c:idx val="2"/>
            <c:bubble3D val="0"/>
            <c:spPr>
              <a:solidFill>
                <a:srgbClr val="FFFFCC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5-3966-475B-A7DD-4EC138FA7C71}"/>
              </c:ext>
            </c:extLst>
          </c:dPt>
          <c:dPt>
            <c:idx val="3"/>
            <c:bubble3D val="0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7-3966-475B-A7DD-4EC138FA7C71}"/>
              </c:ext>
            </c:extLst>
          </c:dPt>
          <c:dPt>
            <c:idx val="4"/>
            <c:bubble3D val="0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9-3966-475B-A7DD-4EC138FA7C71}"/>
              </c:ext>
            </c:extLst>
          </c:dPt>
          <c:dPt>
            <c:idx val="5"/>
            <c:bubble3D val="0"/>
            <c:spPr>
              <a:solidFill>
                <a:srgbClr val="FF808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B-3966-475B-A7DD-4EC138FA7C71}"/>
              </c:ext>
            </c:extLst>
          </c:dPt>
          <c:dPt>
            <c:idx val="6"/>
            <c:bubble3D val="0"/>
            <c:spPr>
              <a:solidFill>
                <a:srgbClr val="0066CC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D-3966-475B-A7DD-4EC138FA7C71}"/>
              </c:ext>
            </c:extLst>
          </c:dPt>
          <c:dPt>
            <c:idx val="7"/>
            <c:bubble3D val="0"/>
            <c:spPr>
              <a:solidFill>
                <a:srgbClr val="CCCCFF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F-3966-475B-A7DD-4EC138FA7C71}"/>
              </c:ext>
            </c:extLst>
          </c:dPt>
          <c:dLbls>
            <c:dLbl>
              <c:idx val="0"/>
              <c:layout>
                <c:manualLayout>
                  <c:x val="-9.3204159334523223E-2"/>
                  <c:y val="0.10262480089251746"/>
                </c:manualLayout>
              </c:layout>
              <c:numFmt formatCode="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3966-475B-A7DD-4EC138FA7C71}"/>
                </c:ext>
              </c:extLst>
            </c:dLbl>
            <c:dLbl>
              <c:idx val="1"/>
              <c:layout>
                <c:manualLayout>
                  <c:x val="7.7292611150878866E-3"/>
                  <c:y val="-5.2821703738645573E-2"/>
                </c:manualLayout>
              </c:layout>
              <c:numFmt formatCode="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3966-475B-A7DD-4EC138FA7C71}"/>
                </c:ext>
              </c:extLst>
            </c:dLbl>
            <c:dLbl>
              <c:idx val="2"/>
              <c:layout>
                <c:manualLayout>
                  <c:x val="2.7753555598938561E-2"/>
                  <c:y val="-3.0932665674855159E-2"/>
                </c:manualLayout>
              </c:layout>
              <c:numFmt formatCode="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3966-475B-A7DD-4EC138FA7C71}"/>
                </c:ext>
              </c:extLst>
            </c:dLbl>
            <c:dLbl>
              <c:idx val="3"/>
              <c:layout>
                <c:manualLayout>
                  <c:x val="5.2336391835317971E-2"/>
                  <c:y val="5.2011321165499419E-2"/>
                </c:manualLayout>
              </c:layout>
              <c:numFmt formatCode="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3966-475B-A7DD-4EC138FA7C71}"/>
                </c:ext>
              </c:extLst>
            </c:dLbl>
            <c:dLbl>
              <c:idx val="4"/>
              <c:layout>
                <c:manualLayout>
                  <c:x val="9.6218881730692624E-2"/>
                  <c:y val="4.92746471207227E-2"/>
                </c:manualLayout>
              </c:layout>
              <c:numFmt formatCode="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3966-475B-A7DD-4EC138FA7C71}"/>
                </c:ext>
              </c:extLst>
            </c:dLbl>
            <c:dLbl>
              <c:idx val="5"/>
              <c:layout>
                <c:manualLayout>
                  <c:x val="5.2132202482954096E-2"/>
                  <c:y val="0.14348972507468813"/>
                </c:manualLayout>
              </c:layout>
              <c:numFmt formatCode="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3966-475B-A7DD-4EC138FA7C71}"/>
                </c:ext>
              </c:extLst>
            </c:dLbl>
            <c:dLbl>
              <c:idx val="6"/>
              <c:layout>
                <c:manualLayout>
                  <c:x val="-0.16860386253371221"/>
                  <c:y val="0.12635847938362543"/>
                </c:manualLayout>
              </c:layout>
              <c:numFmt formatCode="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3966-475B-A7DD-4EC138FA7C71}"/>
                </c:ext>
              </c:extLst>
            </c:dLbl>
            <c:dLbl>
              <c:idx val="7"/>
              <c:layout>
                <c:manualLayout>
                  <c:x val="-0.27868679638185723"/>
                  <c:y val="-2.1779938797972832E-2"/>
                </c:manualLayout>
              </c:layout>
              <c:numFmt formatCode="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3966-475B-A7DD-4EC138FA7C71}"/>
                </c:ext>
              </c:extLst>
            </c:dLbl>
            <c:numFmt formatCode="0%" sourceLinked="0"/>
            <c:spPr>
              <a:noFill/>
              <a:ln w="25400">
                <a:noFill/>
              </a:ln>
            </c:spPr>
            <c:showLegendKey val="1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Лист4!$A$6:$A$13</c:f>
              <c:strCache>
                <c:ptCount val="8"/>
                <c:pt idx="0">
                  <c:v>налог на  доходы  физических  лиц</c:v>
                </c:pt>
                <c:pt idx="1">
                  <c:v>налог на прибыль </c:v>
                </c:pt>
                <c:pt idx="2">
                  <c:v>единый  налог, взимаемый  в  связи с  применением УСН</c:v>
                </c:pt>
                <c:pt idx="3">
                  <c:v>прочие  налоги</c:v>
                </c:pt>
                <c:pt idx="4">
                  <c:v>доходы  от использования имущества</c:v>
                </c:pt>
                <c:pt idx="5">
                  <c:v>плата  за  негативное  воздействие  на окружающую  среду</c:v>
                </c:pt>
                <c:pt idx="6">
                  <c:v>Штрафы,  санкции, возмещение ущерба</c:v>
                </c:pt>
                <c:pt idx="7">
                  <c:v>Прочие неналоговые доходы</c:v>
                </c:pt>
              </c:strCache>
            </c:strRef>
          </c:cat>
          <c:val>
            <c:numRef>
              <c:f>Лист4!$C$6:$C$13</c:f>
              <c:numCache>
                <c:formatCode>#,##0.00</c:formatCode>
                <c:ptCount val="8"/>
                <c:pt idx="0">
                  <c:v>57</c:v>
                </c:pt>
                <c:pt idx="1">
                  <c:v>5</c:v>
                </c:pt>
                <c:pt idx="2">
                  <c:v>11</c:v>
                </c:pt>
                <c:pt idx="3">
                  <c:v>10</c:v>
                </c:pt>
                <c:pt idx="4">
                  <c:v>9</c:v>
                </c:pt>
                <c:pt idx="5">
                  <c:v>2</c:v>
                </c:pt>
                <c:pt idx="6">
                  <c:v>1</c:v>
                </c:pt>
                <c:pt idx="7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0-3966-475B-A7DD-4EC138FA7C71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  <c:spPr>
    <a:noFill/>
    <a:ln w="6350">
      <a:noFill/>
    </a:ln>
  </c:spPr>
  <c:txPr>
    <a:bodyPr/>
    <a:lstStyle/>
    <a:p>
      <a:pPr>
        <a:defRPr sz="1200" b="0" i="0" u="none" strike="noStrike" baseline="0">
          <a:solidFill>
            <a:srgbClr val="4C5662"/>
          </a:solidFill>
          <a:latin typeface="Impact" panose="020B0806030902050204" pitchFamily="34" charset="0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2A2-4177-A457-6F566D4E256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2A2-4177-A457-6F566D4E256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2A2-4177-A457-6F566D4E2566}"/>
              </c:ext>
            </c:extLst>
          </c:dPt>
          <c:dLbls>
            <c:dLbl>
              <c:idx val="0"/>
              <c:layout>
                <c:manualLayout>
                  <c:x val="4.9910246670927236E-2"/>
                  <c:y val="-2.2155491895220709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2A2-4177-A457-6F566D4E2566}"/>
                </c:ext>
              </c:extLst>
            </c:dLbl>
            <c:dLbl>
              <c:idx val="1"/>
              <c:layout>
                <c:manualLayout>
                  <c:x val="-2.0522924680356762E-2"/>
                  <c:y val="-4.890050751094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2A2-4177-A457-6F566D4E2566}"/>
                </c:ext>
              </c:extLst>
            </c:dLbl>
            <c:dLbl>
              <c:idx val="2"/>
              <c:layout>
                <c:manualLayout>
                  <c:x val="1.789262559637932E-2"/>
                  <c:y val="-1.636764026656696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2A2-4177-A457-6F566D4E256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Impact" panose="020B080603090205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Лист1!$A$3:$A$5</c:f>
              <c:strCache>
                <c:ptCount val="3"/>
                <c:pt idx="0">
                  <c:v>муниципальные программы</c:v>
                </c:pt>
                <c:pt idx="1">
                  <c:v>региональные  программы</c:v>
                </c:pt>
                <c:pt idx="2">
                  <c:v>непрограммные  мероприятия</c:v>
                </c:pt>
              </c:strCache>
            </c:strRef>
          </c:cat>
          <c:val>
            <c:numRef>
              <c:f>Лист1!$B$3:$B$5</c:f>
              <c:numCache>
                <c:formatCode>#\ ##0.0</c:formatCode>
                <c:ptCount val="3"/>
                <c:pt idx="0">
                  <c:v>31</c:v>
                </c:pt>
                <c:pt idx="1">
                  <c:v>68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2A2-4177-A457-6F566D4E25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78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0773558741604461"/>
          <c:y val="0.187856011185525"/>
          <c:w val="0.38001326403877922"/>
          <c:h val="0.5980608723109994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Impact" panose="020B080603090205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64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1228056234004509"/>
          <c:y val="4.0390469538485227E-2"/>
          <c:w val="0.83874253582379876"/>
          <c:h val="0.87007649886460825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3.732302928676412E-2"/>
                  <c:y val="-7.4075077224683525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00" b="0" i="0" u="none" strike="noStrike" baseline="0">
                      <a:solidFill>
                        <a:srgbClr val="000000"/>
                      </a:solidFill>
                      <a:latin typeface="Impact" panose="020B0806030902050204" pitchFamily="34" charset="0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83B-490F-970F-5B02997B1DF2}"/>
                </c:ext>
              </c:extLst>
            </c:dLbl>
            <c:dLbl>
              <c:idx val="1"/>
              <c:layout>
                <c:manualLayout>
                  <c:x val="6.4317815928070954E-2"/>
                  <c:y val="-8.386026685239284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00" b="0" i="0" u="none" strike="noStrike" baseline="0">
                      <a:solidFill>
                        <a:srgbClr val="000000"/>
                      </a:solidFill>
                      <a:latin typeface="Impact" panose="020B0806030902050204" pitchFamily="34" charset="0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83B-490F-970F-5B02997B1DF2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00" b="0" i="0" u="none" strike="noStrike" baseline="0">
                    <a:solidFill>
                      <a:srgbClr val="000000"/>
                    </a:solidFill>
                    <a:latin typeface="Impact" panose="020B0806030902050204" pitchFamily="34" charset="0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Лист7!$A$4:$A$5</c:f>
              <c:strCache>
                <c:ptCount val="2"/>
                <c:pt idx="0">
                  <c:v>уточненный  план</c:v>
                </c:pt>
                <c:pt idx="1">
                  <c:v>исполнено </c:v>
                </c:pt>
              </c:strCache>
            </c:strRef>
          </c:cat>
          <c:val>
            <c:numRef>
              <c:f>Лист7!$B$4:$B$5</c:f>
              <c:numCache>
                <c:formatCode>#,##0.00</c:formatCode>
                <c:ptCount val="2"/>
                <c:pt idx="0">
                  <c:v>2516142.7999999998</c:v>
                </c:pt>
                <c:pt idx="1">
                  <c:v>2464079.2000000002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83B-490F-970F-5B02997B1DF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802890944"/>
        <c:axId val="1"/>
        <c:axId val="0"/>
      </c:bar3DChart>
      <c:catAx>
        <c:axId val="8028909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500" b="0" i="0" u="none" strike="noStrike" baseline="0">
                <a:solidFill>
                  <a:srgbClr val="000000"/>
                </a:solidFill>
                <a:latin typeface="Impact" panose="020B0806030902050204" pitchFamily="34" charset="0"/>
                <a:ea typeface="Arial Cyr"/>
                <a:cs typeface="Arial Cyr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.0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Impact" panose="020B0806030902050204" pitchFamily="34" charset="0"/>
                <a:ea typeface="Arial Cyr"/>
                <a:cs typeface="Arial Cyr"/>
              </a:defRPr>
            </a:pPr>
            <a:endParaRPr lang="ru-RU"/>
          </a:p>
        </c:txPr>
        <c:crossAx val="80289094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 w="6350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3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8294055094286653E-2"/>
          <c:y val="0.1857459561740829"/>
          <c:w val="0.83562665037232997"/>
          <c:h val="0.72937630470609782"/>
        </c:manualLayout>
      </c:layout>
      <c:pie3DChart>
        <c:varyColors val="1"/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20"/>
      <c:depthPercent val="100"/>
      <c:rAngAx val="0"/>
      <c:perspective val="5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7085873166353768E-2"/>
          <c:y val="0.14882872182876583"/>
          <c:w val="0.67471929143117859"/>
          <c:h val="0.75521710086840343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6F42-4DEA-81B2-E4205B0B334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6F42-4DEA-81B2-E4205B0B334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6F42-4DEA-81B2-E4205B0B334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6F42-4DEA-81B2-E4205B0B334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6F42-4DEA-81B2-E4205B0B334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6F42-4DEA-81B2-E4205B0B334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6F42-4DEA-81B2-E4205B0B3341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6F42-4DEA-81B2-E4205B0B3341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6F42-4DEA-81B2-E4205B0B3341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6F42-4DEA-81B2-E4205B0B3341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5-6F42-4DEA-81B2-E4205B0B3341}"/>
              </c:ext>
            </c:extLst>
          </c:dPt>
          <c:dLbls>
            <c:dLbl>
              <c:idx val="0"/>
              <c:layout>
                <c:manualLayout>
                  <c:x val="0.10457934221626809"/>
                  <c:y val="3.8698979591836734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F42-4DEA-81B2-E4205B0B3341}"/>
                </c:ext>
              </c:extLst>
            </c:dLbl>
            <c:dLbl>
              <c:idx val="1"/>
              <c:layout>
                <c:manualLayout>
                  <c:x val="0.14304552797439091"/>
                  <c:y val="4.6706371524987945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569289845084037"/>
                      <c:h val="0.1138018238791579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6F42-4DEA-81B2-E4205B0B3341}"/>
                </c:ext>
              </c:extLst>
            </c:dLbl>
            <c:dLbl>
              <c:idx val="2"/>
              <c:layout>
                <c:manualLayout>
                  <c:x val="2.4047991673322527E-2"/>
                  <c:y val="5.628475012052065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50761203580977"/>
                      <c:h val="0.101616985376827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6F42-4DEA-81B2-E4205B0B3341}"/>
                </c:ext>
              </c:extLst>
            </c:dLbl>
            <c:dLbl>
              <c:idx val="3"/>
              <c:layout>
                <c:manualLayout>
                  <c:x val="-0.22553044951201318"/>
                  <c:y val="4.5398119877872407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F42-4DEA-81B2-E4205B0B3341}"/>
                </c:ext>
              </c:extLst>
            </c:dLbl>
            <c:dLbl>
              <c:idx val="4"/>
              <c:layout>
                <c:manualLayout>
                  <c:x val="4.2692440902707442E-2"/>
                  <c:y val="-0.13486762815362369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F42-4DEA-81B2-E4205B0B3341}"/>
                </c:ext>
              </c:extLst>
            </c:dLbl>
            <c:dLbl>
              <c:idx val="5"/>
              <c:layout>
                <c:manualLayout>
                  <c:x val="-6.5243135338433164E-2"/>
                  <c:y val="-0.39002882452193477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856649424203948"/>
                      <c:h val="0.104719789490599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6F42-4DEA-81B2-E4205B0B3341}"/>
                </c:ext>
              </c:extLst>
            </c:dLbl>
            <c:dLbl>
              <c:idx val="6"/>
              <c:layout>
                <c:manualLayout>
                  <c:x val="8.3458403097545167E-2"/>
                  <c:y val="-0.36150771332154907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467600598522422"/>
                      <c:h val="0.104591635866945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6F42-4DEA-81B2-E4205B0B3341}"/>
                </c:ext>
              </c:extLst>
            </c:dLbl>
            <c:dLbl>
              <c:idx val="7"/>
              <c:layout>
                <c:manualLayout>
                  <c:x val="0.10175324854926468"/>
                  <c:y val="-0.26698316728266108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808877981909716"/>
                      <c:h val="0.1114745701430178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6F42-4DEA-81B2-E4205B0B3341}"/>
                </c:ext>
              </c:extLst>
            </c:dLbl>
            <c:dLbl>
              <c:idx val="8"/>
              <c:layout>
                <c:manualLayout>
                  <c:x val="0.16106454185102245"/>
                  <c:y val="-9.887514060742407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750517662864701E-2"/>
                      <c:h val="9.643027576098442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1-6F42-4DEA-81B2-E4205B0B3341}"/>
                </c:ext>
              </c:extLst>
            </c:dLbl>
            <c:dLbl>
              <c:idx val="9"/>
              <c:layout>
                <c:manualLayout>
                  <c:x val="9.7123677044459955E-2"/>
                  <c:y val="-0.21213823718463765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6F42-4DEA-81B2-E4205B0B3341}"/>
                </c:ext>
              </c:extLst>
            </c:dLbl>
            <c:dLbl>
              <c:idx val="10"/>
              <c:layout>
                <c:manualLayout>
                  <c:x val="0.13963997088381552"/>
                  <c:y val="8.8513377792061709E-3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8140062591678359E-2"/>
                      <c:h val="0.1066780491724248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5-6F42-4DEA-81B2-E4205B0B3341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rgbClr val="4A5362"/>
                    </a:solidFill>
                    <a:latin typeface="Impact" panose="020B080603090205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1"/>
            <c:showVal val="1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'исп бюдж (фин)_5'!$BA$15:$BA$25</c:f>
              <c:strCache>
                <c:ptCount val="11"/>
                <c:pt idx="0">
                  <c:v>общегосударственные вопросы</c:v>
                </c:pt>
                <c:pt idx="1">
                  <c:v>национальная безопасность</c:v>
                </c:pt>
                <c:pt idx="2">
                  <c:v>национальная экономика</c:v>
                </c:pt>
                <c:pt idx="3">
                  <c:v>жилищно-коммунальное хозяйство</c:v>
                </c:pt>
                <c:pt idx="4">
                  <c:v>образование</c:v>
                </c:pt>
                <c:pt idx="5">
                  <c:v>культура, кинематография</c:v>
                </c:pt>
                <c:pt idx="6">
                  <c:v>социльная пролитика</c:v>
                </c:pt>
                <c:pt idx="7">
                  <c:v>физическая  культура  и спорт</c:v>
                </c:pt>
                <c:pt idx="8">
                  <c:v>СМИ</c:v>
                </c:pt>
                <c:pt idx="9">
                  <c:v>обслуживание муницпального долга</c:v>
                </c:pt>
                <c:pt idx="10">
                  <c:v>межбюдетные  трансферты </c:v>
                </c:pt>
              </c:strCache>
            </c:strRef>
          </c:cat>
          <c:val>
            <c:numRef>
              <c:f>'исп бюдж (фин)_5'!$BB$15:$BB$25</c:f>
              <c:numCache>
                <c:formatCode>#,##0.00</c:formatCode>
                <c:ptCount val="11"/>
                <c:pt idx="0">
                  <c:v>191021549.05000001</c:v>
                </c:pt>
                <c:pt idx="1">
                  <c:v>18819486.140000001</c:v>
                </c:pt>
                <c:pt idx="2">
                  <c:v>53613835.939999998</c:v>
                </c:pt>
                <c:pt idx="3">
                  <c:v>33370143.300000001</c:v>
                </c:pt>
                <c:pt idx="4">
                  <c:v>1813656353.74</c:v>
                </c:pt>
                <c:pt idx="5">
                  <c:v>76222100</c:v>
                </c:pt>
                <c:pt idx="6">
                  <c:v>160798732.25</c:v>
                </c:pt>
                <c:pt idx="7">
                  <c:v>93372970.409999996</c:v>
                </c:pt>
                <c:pt idx="8">
                  <c:v>1499994</c:v>
                </c:pt>
                <c:pt idx="9">
                  <c:v>1050.55</c:v>
                </c:pt>
                <c:pt idx="10">
                  <c:v>20766200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6F42-4DEA-81B2-E4205B0B33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latin typeface="Impact" panose="020B0806030902050204" pitchFamily="34" charset="0"/>
        </a:defRPr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50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0411876204305856"/>
          <c:y val="0.14418203288976797"/>
          <c:w val="0.89588123795694141"/>
          <c:h val="0.65281490847030443"/>
        </c:manualLayout>
      </c:layout>
      <c:bar3DChart>
        <c:barDir val="col"/>
        <c:grouping val="clustered"/>
        <c:varyColors val="0"/>
        <c:ser>
          <c:idx val="2"/>
          <c:order val="0"/>
          <c:tx>
            <c:strRef>
              <c:f>Лист10!$C$58:$C$59</c:f>
              <c:strCache>
                <c:ptCount val="2"/>
                <c:pt idx="0">
                  <c:v>Коды бюджетной классификации</c:v>
                </c:pt>
                <c:pt idx="1">
                  <c:v>Раздел</c:v>
                </c:pt>
              </c:strCache>
            </c:strRef>
          </c:tx>
          <c:invertIfNegative val="0"/>
          <c:cat>
            <c:strRef>
              <c:f>Лист10!$B$60:$B$111</c:f>
              <c:strCache>
                <c:ptCount val="6"/>
                <c:pt idx="0">
                  <c:v>Общегосударственные вопросы</c:v>
                </c:pt>
                <c:pt idx="1">
                  <c:v>Культура  и кинематография </c:v>
                </c:pt>
                <c:pt idx="2">
                  <c:v>Образование</c:v>
                </c:pt>
                <c:pt idx="3">
                  <c:v>Социальная политика</c:v>
                </c:pt>
                <c:pt idx="4">
                  <c:v>Физическая культура и спорт</c:v>
                </c:pt>
                <c:pt idx="5">
                  <c:v>Прочие расходы</c:v>
                </c:pt>
              </c:strCache>
            </c:strRef>
          </c:cat>
          <c:val>
            <c:numRef>
              <c:f>Лист10!$C$60:$C$111</c:f>
            </c:numRef>
          </c:val>
          <c:extLst>
            <c:ext xmlns:c16="http://schemas.microsoft.com/office/drawing/2014/chart" uri="{C3380CC4-5D6E-409C-BE32-E72D297353CC}">
              <c16:uniqueId val="{00000000-788F-40E1-B440-04A65159E2A5}"/>
            </c:ext>
          </c:extLst>
        </c:ser>
        <c:ser>
          <c:idx val="3"/>
          <c:order val="1"/>
          <c:tx>
            <c:strRef>
              <c:f>Лист10!$D$58:$D$59</c:f>
              <c:strCache>
                <c:ptCount val="2"/>
                <c:pt idx="0">
                  <c:v>Коды бюджетной классификации</c:v>
                </c:pt>
                <c:pt idx="1">
                  <c:v>Под-раздел</c:v>
                </c:pt>
              </c:strCache>
            </c:strRef>
          </c:tx>
          <c:invertIfNegative val="0"/>
          <c:cat>
            <c:strRef>
              <c:f>Лист10!$B$60:$B$111</c:f>
              <c:strCache>
                <c:ptCount val="6"/>
                <c:pt idx="0">
                  <c:v>Общегосударственные вопросы</c:v>
                </c:pt>
                <c:pt idx="1">
                  <c:v>Культура  и кинематография </c:v>
                </c:pt>
                <c:pt idx="2">
                  <c:v>Образование</c:v>
                </c:pt>
                <c:pt idx="3">
                  <c:v>Социальная политика</c:v>
                </c:pt>
                <c:pt idx="4">
                  <c:v>Физическая культура и спорт</c:v>
                </c:pt>
                <c:pt idx="5">
                  <c:v>Прочие расходы</c:v>
                </c:pt>
              </c:strCache>
            </c:strRef>
          </c:cat>
          <c:val>
            <c:numRef>
              <c:f>Лист10!$D$60:$D$111</c:f>
            </c:numRef>
          </c:val>
          <c:extLst>
            <c:ext xmlns:c16="http://schemas.microsoft.com/office/drawing/2014/chart" uri="{C3380CC4-5D6E-409C-BE32-E72D297353CC}">
              <c16:uniqueId val="{00000001-788F-40E1-B440-04A65159E2A5}"/>
            </c:ext>
          </c:extLst>
        </c:ser>
        <c:ser>
          <c:idx val="0"/>
          <c:order val="2"/>
          <c:tx>
            <c:strRef>
              <c:f>Лист10!$E$58:$E$59</c:f>
              <c:strCache>
                <c:ptCount val="2"/>
                <c:pt idx="0">
                  <c:v>Назначено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Лист10!$B$60:$B$111</c:f>
              <c:strCache>
                <c:ptCount val="6"/>
                <c:pt idx="0">
                  <c:v>Общегосударственные вопросы</c:v>
                </c:pt>
                <c:pt idx="1">
                  <c:v>Культура  и кинематография </c:v>
                </c:pt>
                <c:pt idx="2">
                  <c:v>Образование</c:v>
                </c:pt>
                <c:pt idx="3">
                  <c:v>Социальная политика</c:v>
                </c:pt>
                <c:pt idx="4">
                  <c:v>Физическая культура и спорт</c:v>
                </c:pt>
                <c:pt idx="5">
                  <c:v>Прочие расходы</c:v>
                </c:pt>
              </c:strCache>
            </c:strRef>
          </c:cat>
          <c:val>
            <c:numRef>
              <c:f>Лист10!$E$60:$E$111</c:f>
              <c:numCache>
                <c:formatCode>#,##0.00</c:formatCode>
                <c:ptCount val="6"/>
                <c:pt idx="0">
                  <c:v>194.9</c:v>
                </c:pt>
                <c:pt idx="1">
                  <c:v>76.2</c:v>
                </c:pt>
                <c:pt idx="2">
                  <c:v>1815.2</c:v>
                </c:pt>
                <c:pt idx="3">
                  <c:v>167.3</c:v>
                </c:pt>
                <c:pt idx="4">
                  <c:v>93.4</c:v>
                </c:pt>
                <c:pt idx="5">
                  <c:v>169.1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88F-40E1-B440-04A65159E2A5}"/>
            </c:ext>
          </c:extLst>
        </c:ser>
        <c:ser>
          <c:idx val="4"/>
          <c:order val="3"/>
          <c:tx>
            <c:strRef>
              <c:f>Лист10!$F$58:$F$59</c:f>
              <c:strCache>
                <c:ptCount val="2"/>
                <c:pt idx="0">
                  <c:v>2015 г.</c:v>
                </c:pt>
              </c:strCache>
            </c:strRef>
          </c:tx>
          <c:invertIfNegative val="0"/>
          <c:cat>
            <c:strRef>
              <c:f>Лист10!$B$60:$B$111</c:f>
              <c:strCache>
                <c:ptCount val="6"/>
                <c:pt idx="0">
                  <c:v>Общегосударственные вопросы</c:v>
                </c:pt>
                <c:pt idx="1">
                  <c:v>Культура  и кинематография </c:v>
                </c:pt>
                <c:pt idx="2">
                  <c:v>Образование</c:v>
                </c:pt>
                <c:pt idx="3">
                  <c:v>Социальная политика</c:v>
                </c:pt>
                <c:pt idx="4">
                  <c:v>Физическая культура и спорт</c:v>
                </c:pt>
                <c:pt idx="5">
                  <c:v>Прочие расходы</c:v>
                </c:pt>
              </c:strCache>
            </c:strRef>
          </c:cat>
          <c:val>
            <c:numRef>
              <c:f>Лист10!$F$60:$F$111</c:f>
            </c:numRef>
          </c:val>
          <c:extLst>
            <c:ext xmlns:c16="http://schemas.microsoft.com/office/drawing/2014/chart" uri="{C3380CC4-5D6E-409C-BE32-E72D297353CC}">
              <c16:uniqueId val="{00000003-788F-40E1-B440-04A65159E2A5}"/>
            </c:ext>
          </c:extLst>
        </c:ser>
        <c:ser>
          <c:idx val="1"/>
          <c:order val="4"/>
          <c:tx>
            <c:strRef>
              <c:f>Лист10!$G$58:$G$59</c:f>
              <c:strCache>
                <c:ptCount val="2"/>
                <c:pt idx="0">
                  <c:v>Исполнено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Лист10!$B$60:$B$111</c:f>
              <c:strCache>
                <c:ptCount val="6"/>
                <c:pt idx="0">
                  <c:v>Общегосударственные вопросы</c:v>
                </c:pt>
                <c:pt idx="1">
                  <c:v>Культура  и кинематография </c:v>
                </c:pt>
                <c:pt idx="2">
                  <c:v>Образование</c:v>
                </c:pt>
                <c:pt idx="3">
                  <c:v>Социальная политика</c:v>
                </c:pt>
                <c:pt idx="4">
                  <c:v>Физическая культура и спорт</c:v>
                </c:pt>
                <c:pt idx="5">
                  <c:v>Прочие расходы</c:v>
                </c:pt>
              </c:strCache>
            </c:strRef>
          </c:cat>
          <c:val>
            <c:numRef>
              <c:f>Лист10!$G$60:$G$111</c:f>
              <c:numCache>
                <c:formatCode>#,##0.00</c:formatCode>
                <c:ptCount val="6"/>
                <c:pt idx="0">
                  <c:v>191</c:v>
                </c:pt>
                <c:pt idx="1">
                  <c:v>76.2</c:v>
                </c:pt>
                <c:pt idx="2">
                  <c:v>1813.7</c:v>
                </c:pt>
                <c:pt idx="3">
                  <c:v>160.80000000000001</c:v>
                </c:pt>
                <c:pt idx="4">
                  <c:v>93.4</c:v>
                </c:pt>
                <c:pt idx="5">
                  <c:v>129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88F-40E1-B440-04A65159E2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8642688"/>
        <c:axId val="48669056"/>
        <c:axId val="0"/>
      </c:bar3DChart>
      <c:catAx>
        <c:axId val="48642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48669056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48669056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.0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4864268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ln w="3175">
            <a:solidFill>
              <a:srgbClr val="000000"/>
            </a:solidFill>
            <a:prstDash val="solid"/>
          </a:ln>
        </c:spPr>
        <c:txPr>
          <a:bodyPr/>
          <a:lstStyle/>
          <a:p>
            <a:pPr rtl="0"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</c:dTable>
      <c:spPr>
        <a:noFill/>
        <a:ln w="25400">
          <a:noFill/>
        </a:ln>
      </c:spPr>
    </c:plotArea>
    <c:plotVisOnly val="1"/>
    <c:dispBlanksAs val="gap"/>
    <c:showDLblsOverMax val="0"/>
  </c:chart>
  <c:spPr>
    <a:noFill/>
    <a:ln w="6350">
      <a:noFill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0.46268</cdr:x>
      <cdr:y>0.38026</cdr:y>
    </cdr:from>
    <cdr:to>
      <cdr:x>0.67906</cdr:x>
      <cdr:y>0.51082</cdr:y>
    </cdr:to>
    <cdr:sp macro="" textlink="">
      <cdr:nvSpPr>
        <cdr:cNvPr id="8193" name="AutoShape 1">
          <a:extLst xmlns:a="http://schemas.openxmlformats.org/drawingml/2006/main">
            <a:ext uri="{FF2B5EF4-FFF2-40B4-BE49-F238E27FC236}">
              <a16:creationId xmlns:a16="http://schemas.microsoft.com/office/drawing/2014/main" id="{78349C7C-3891-4A43-B9F9-C5EE9AF6EEA3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959158" y="1708958"/>
          <a:ext cx="1851626" cy="586771"/>
        </a:xfrm>
        <a:prstGeom xmlns:a="http://schemas.openxmlformats.org/drawingml/2006/main" prst="curvedDownArrow">
          <a:avLst>
            <a:gd name="adj1" fmla="val 57865"/>
            <a:gd name="adj2" fmla="val 157781"/>
            <a:gd name="adj3" fmla="val 49160"/>
          </a:avLst>
        </a:prstGeom>
        <a:solidFill xmlns:a="http://schemas.openxmlformats.org/drawingml/2006/main">
          <a:srgbClr xmlns:mc="http://schemas.openxmlformats.org/markup-compatibility/2006" xmlns:a14="http://schemas.microsoft.com/office/drawing/2010/main" val="FFFFFF" mc:Ignorable="a14" a14:legacySpreadsheetColorIndex="65"/>
        </a:solidFill>
        <a:ln xmlns:a="http://schemas.openxmlformats.org/drawingml/2006/main" w="952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miter lim="800000"/>
          <a:headEnd/>
          <a:tailEnd/>
        </a:ln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ru-RU" sz="1000" b="0" i="0" u="none" strike="noStrike" baseline="0" dirty="0">
              <a:solidFill>
                <a:srgbClr val="000000"/>
              </a:solidFill>
              <a:latin typeface="Arial Cyr"/>
              <a:cs typeface="Arial Cyr"/>
            </a:rPr>
            <a:t>		                                                      </a:t>
          </a:r>
        </a:p>
        <a:p xmlns:a="http://schemas.openxmlformats.org/drawingml/2006/main">
          <a:pPr algn="l" rtl="0">
            <a:defRPr sz="1000"/>
          </a:pPr>
          <a:r>
            <a:rPr lang="ru-RU" sz="1000" b="0" i="0" u="none" strike="noStrike" baseline="0" dirty="0">
              <a:solidFill>
                <a:srgbClr val="000000"/>
              </a:solidFill>
              <a:latin typeface="Arial Cyr"/>
              <a:cs typeface="Arial Cyr"/>
            </a:rPr>
            <a:t>                                 </a:t>
          </a:r>
          <a:r>
            <a:rPr lang="ru-RU" sz="1500" b="0" i="0" u="none" strike="noStrike" baseline="0" dirty="0">
              <a:solidFill>
                <a:srgbClr val="000000"/>
              </a:solidFill>
              <a:latin typeface="Impact" panose="020B0806030902050204" pitchFamily="34" charset="0"/>
              <a:cs typeface="Arial Cyr"/>
            </a:rPr>
            <a:t>97,9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CC63D9-094A-D8E9-B7C7-AEA635C333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971E14F-F3DD-3BAB-140C-A8360DEA89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DCDB53E-AE71-8086-980F-E9E4F7FE1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15.05.2023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5C0588-157D-5ED2-AC22-DCE01F22E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13A911-04B4-40AD-557A-B9B019473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53AEAF3-B581-95FE-D73A-5A147103419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883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E8A1C5-D594-1499-1E39-F15789C80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21DC328-53EC-4807-200E-CC548AC239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585A3C-4CB7-1620-555C-E11A61A79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15.05.2023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CB65E12-93EE-A5C2-00DF-353B9B421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B832362-7150-52FF-1DDF-3A0EC54A5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5954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6AA4D85-3B34-CA8F-B840-ECBE92CF6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46F1FC0-CAEE-B8D3-7EFA-9BB66C5904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FF14A35-B7BD-AD71-DF7E-B9ABCAC80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15.05.2023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AA6F11E-647C-C747-A23C-1BCE916AA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865605C-BD81-A6B3-9F26-D9491D60F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70913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BDEE93-9681-4D78-8831-FA7FF2D17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81000"/>
            <a:ext cx="10972800" cy="13716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>
            <a:extLst>
              <a:ext uri="{FF2B5EF4-FFF2-40B4-BE49-F238E27FC236}">
                <a16:creationId xmlns:a16="http://schemas.microsoft.com/office/drawing/2014/main" id="{141BDD5A-32D3-4C46-BBDA-7640EB3DB728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41148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DFFDD48-7929-44CD-8D0C-0DF35E99D7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97FA99B-FFFC-4201-8C68-3F0BA3890C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0F76AC2-F64C-445C-91CA-52920AC02C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91F7AE-D908-4487-BA0D-1BE76725512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03159327"/>
      </p:ext>
    </p:extLst>
  </p:cSld>
  <p:clrMapOvr>
    <a:masterClrMapping/>
  </p:clrMapOvr>
  <p:transition spd="med"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509CA2-3AD6-81FC-3B96-603323221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3B45579-BE57-8CB6-F087-1C722EE5DC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96806B7-78C4-AA07-C7AD-6C3277920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15.05.2023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F437749-A782-8545-912E-84A1E702F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9D7A342-D1DD-59EC-5CB1-743159151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42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88F6B9-6F01-B037-2625-623AA60BE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655C523-CB7D-3151-3B78-209C3AFA8D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C55344E-2AB1-ED26-78F5-8FFF316FB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15.05.2023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B824180-997A-8A38-1604-AF4363853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60C6FF1-D106-47E2-5845-A730B6A62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2138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2EC82C-7F38-A571-C596-29EF8F629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86089C-8A93-4411-FFC4-D5D749EDDD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120876F-DF22-7C6F-A63D-87A65D40D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E383C2A-56EC-E974-ED74-74109ACF7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15.05.2023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50081ED-0A4E-72D1-7123-988B2AF89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4C2367E-EBAD-A1E3-FF7A-AF78CA13F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919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E957D1-F858-5853-2F55-FDB20378A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5328B45-B0F1-EAF2-A45D-0C8041C84A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B36084C-577A-8CE6-028B-E01463CBEF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B020530-CB3A-2634-F877-9AE51C7F27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7FA74C6-78C2-0FE9-577B-A2BA7B58AE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90B7674-963B-0D9C-27CB-6E376E3C5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15.05.2023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178114C-8BAC-6241-1203-ED583FDB2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7D6726D-C094-28E9-B641-44139FE13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6237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5045CF-5EDE-F5FD-9E97-7D18CD4B7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C42059F-ECFF-31E3-800B-FB02DA470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15.05.2023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147F882-CF34-B339-A862-822CE9790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4C6391B-6C2B-B0AE-5129-52794A2FC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9042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4878FB8-800A-F9F3-A84D-EF1FECB6C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15.05.2023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68AEDB3-A870-B6FC-DE1B-06EEF595D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9827B05-88C0-06D9-2398-11D527B3A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731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986E29-93CE-0B1E-55B2-3E220B1C1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5C090D2-E354-BC66-8E89-C08295DBAA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4A05B03-D3E4-2689-D2D9-53DF98496B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934363D-2330-A3B3-4D90-559DE66D4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15.05.2023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72999D9-8818-9FA9-A6DC-672C92E40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6D74159-78F5-0F10-628C-4719D22A4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8031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C8B759-9875-AFD8-A4A2-ED85F8E3E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C34A3EA-E679-9E33-A4AF-6B8E95F054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8CE770E-B3C2-4835-275C-74F36EDE4F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3427DDD-3E9E-02B3-8D63-9F1391A3B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15.05.2023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9B5B08E-4024-BA85-154B-F6E40895F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C37C37E-79C5-7694-591B-32B882CC1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7121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61AC79-AA95-DFEE-A438-A7A5BAD4F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E0DE28F-30D5-439A-DFB9-CB21E08234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299323A-5C2D-F09E-80AD-F421231F0B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36F46-D373-4305-8DD8-28FCC05803E0}" type="datetimeFigureOut">
              <a:rPr lang="ru-RU" smtClean="0"/>
              <a:t>15.05.2023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097FA16-0990-817A-C253-E1EC093775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42232D1-CE7F-DE10-F420-16A8A83586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482FA25-2130-4773-2ECF-C89214038375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279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4.emf"/><Relationship Id="rId7" Type="http://schemas.openxmlformats.org/officeDocument/2006/relationships/oleObject" Target="../embeddings/oleObject3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6.xml"/><Relationship Id="rId5" Type="http://schemas.openxmlformats.org/officeDocument/2006/relationships/image" Target="../media/image5.png"/><Relationship Id="rId4" Type="http://schemas.openxmlformats.org/officeDocument/2006/relationships/oleObject" Target="../embeddings/oleObject2.bin"/><Relationship Id="rId9" Type="http://schemas.openxmlformats.org/officeDocument/2006/relationships/chart" Target="../charts/char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belofin@yandex.r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56A0E34F-8BD5-4F58-8719-D90EAF93287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16083" y="1738734"/>
            <a:ext cx="7885112" cy="2046287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altLang="ru-RU" sz="4500" b="1" dirty="0">
                <a:solidFill>
                  <a:srgbClr val="4A5362"/>
                </a:solidFill>
                <a:latin typeface="Impact" panose="020B0806030902050204" pitchFamily="34" charset="0"/>
              </a:rPr>
              <a:t>Отчет об исполнении бюджета  муниципального образования Белореченский  район </a:t>
            </a:r>
            <a:br>
              <a:rPr lang="ru-RU" altLang="ru-RU" sz="4500" b="1" dirty="0">
                <a:solidFill>
                  <a:srgbClr val="4A5362"/>
                </a:solidFill>
                <a:latin typeface="Impact" panose="020B0806030902050204" pitchFamily="34" charset="0"/>
              </a:rPr>
            </a:br>
            <a:r>
              <a:rPr lang="ru-RU" altLang="ru-RU" sz="4500" b="1" dirty="0">
                <a:solidFill>
                  <a:srgbClr val="4A5362"/>
                </a:solidFill>
                <a:latin typeface="Impact" panose="020B0806030902050204" pitchFamily="34" charset="0"/>
              </a:rPr>
              <a:t>за  2021 год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B7558A89-2D8A-4201-95FB-28EDB12868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81000"/>
            <a:ext cx="9372601" cy="1371600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altLang="ru-RU" sz="2500" b="1" dirty="0">
                <a:solidFill>
                  <a:srgbClr val="4A5362"/>
                </a:solidFill>
                <a:latin typeface="Impact" panose="020B0806030902050204" pitchFamily="34" charset="0"/>
              </a:rPr>
              <a:t>Доля  расходов муниципальных и региональных программ в  общем  объеме расходов  бюджета  муниципального  образования Белореченский  район </a:t>
            </a:r>
            <a:br>
              <a:rPr lang="ru-RU" altLang="ru-RU" sz="2500" b="1" dirty="0">
                <a:solidFill>
                  <a:srgbClr val="4A5362"/>
                </a:solidFill>
                <a:latin typeface="Impact" panose="020B0806030902050204" pitchFamily="34" charset="0"/>
              </a:rPr>
            </a:br>
            <a:r>
              <a:rPr lang="ru-RU" altLang="ru-RU" sz="2500" b="1" dirty="0">
                <a:solidFill>
                  <a:srgbClr val="4A5362"/>
                </a:solidFill>
                <a:latin typeface="Impact" panose="020B0806030902050204" pitchFamily="34" charset="0"/>
              </a:rPr>
              <a:t>за 2020 год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1DC556DF-A3F7-4C68-B931-1BEA59D7ED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0262406"/>
              </p:ext>
            </p:extLst>
          </p:nvPr>
        </p:nvGraphicFramePr>
        <p:xfrm>
          <a:off x="733245" y="1630392"/>
          <a:ext cx="10620555" cy="45465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04E4AF9B-F641-4D5B-9F77-5EE2770EF0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50588" y="381000"/>
            <a:ext cx="9160214" cy="1371600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  <a:t>Расходы  бюджета  муниципального  образования Белореченский  район за 2020 год, </a:t>
            </a:r>
            <a:b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</a:br>
            <a: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  <a:t>                                                                                       </a:t>
            </a:r>
            <a:r>
              <a:rPr lang="ru-RU" altLang="ru-RU" sz="2500" b="1" dirty="0">
                <a:solidFill>
                  <a:srgbClr val="4C5662"/>
                </a:solidFill>
                <a:latin typeface="Impact" panose="020B0806030902050204" pitchFamily="34" charset="0"/>
              </a:rPr>
              <a:t>тыс. рублей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7B93E484-FB3E-480E-AC27-E5AD0C93FC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3318074"/>
              </p:ext>
            </p:extLst>
          </p:nvPr>
        </p:nvGraphicFramePr>
        <p:xfrm>
          <a:off x="1653702" y="1536969"/>
          <a:ext cx="8557100" cy="4494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55CFBE4B-CD78-4904-A9D1-6A737688CE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altLang="ru-RU" sz="2500" b="1" dirty="0">
                <a:solidFill>
                  <a:srgbClr val="4A5362"/>
                </a:solidFill>
                <a:latin typeface="Impact" panose="020B0806030902050204" pitchFamily="34" charset="0"/>
              </a:rPr>
              <a:t>Структура  расходов бюджета  муниципального  образования Белореченский  район в 2021 году, руб.</a:t>
            </a:r>
          </a:p>
        </p:txBody>
      </p:sp>
      <p:graphicFrame>
        <p:nvGraphicFramePr>
          <p:cNvPr id="14339" name="Object 7">
            <a:extLst>
              <a:ext uri="{FF2B5EF4-FFF2-40B4-BE49-F238E27FC236}">
                <a16:creationId xmlns:a16="http://schemas.microsoft.com/office/drawing/2014/main" id="{6B647D0D-AA69-4A58-93CC-8D8D0491A66A}"/>
              </a:ext>
            </a:extLst>
          </p:cNvPr>
          <p:cNvGraphicFramePr>
            <a:graphicFrameLocks noGrp="1" noChangeAspect="1"/>
          </p:cNvGraphicFramePr>
          <p:nvPr>
            <p:ph sz="half" idx="1"/>
          </p:nvPr>
        </p:nvGraphicFramePr>
        <p:xfrm>
          <a:off x="838200" y="2573955"/>
          <a:ext cx="5181600" cy="28546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Диаграмма" r:id="rId2" imgW="8229600" imgH="4533926" progId="MSGraph.Chart.8">
                  <p:embed followColorScheme="full"/>
                </p:oleObj>
              </mc:Choice>
              <mc:Fallback>
                <p:oleObj name="Диаграмма" r:id="rId2" imgW="8229600" imgH="4533926" progId="MSGraph.Chart.8">
                  <p:embed followColorScheme="full"/>
                  <p:pic>
                    <p:nvPicPr>
                      <p:cNvPr id="14339" name="Object 7">
                        <a:extLst>
                          <a:ext uri="{FF2B5EF4-FFF2-40B4-BE49-F238E27FC236}">
                            <a16:creationId xmlns:a16="http://schemas.microsoft.com/office/drawing/2014/main" id="{6B647D0D-AA69-4A58-93CC-8D8D0491A66A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573955"/>
                        <a:ext cx="5181600" cy="285467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Диаграмма 9">
            <a:extLst>
              <a:ext uri="{FF2B5EF4-FFF2-40B4-BE49-F238E27FC236}">
                <a16:creationId xmlns:a16="http://schemas.microsoft.com/office/drawing/2014/main" id="{E8E9F3C4-9DAE-4A2E-B1E8-2AA477F32B66}"/>
              </a:ext>
            </a:extLst>
          </p:cNvPr>
          <p:cNvGraphicFramePr>
            <a:graphicFrameLocks/>
          </p:cNvGraphicFramePr>
          <p:nvPr/>
        </p:nvGraphicFramePr>
        <p:xfrm>
          <a:off x="1508126" y="1330325"/>
          <a:ext cx="9102725" cy="502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4" imgW="9108213" imgH="5035732" progId="Excel.Chart.8">
                  <p:embed/>
                </p:oleObj>
              </mc:Choice>
              <mc:Fallback>
                <p:oleObj name="Chart" r:id="rId4" imgW="9108213" imgH="5035732" progId="Excel.Chart.8">
                  <p:embed/>
                  <p:pic>
                    <p:nvPicPr>
                      <p:cNvPr id="14340" name="Диаграмма 9">
                        <a:extLst>
                          <a:ext uri="{FF2B5EF4-FFF2-40B4-BE49-F238E27FC236}">
                            <a16:creationId xmlns:a16="http://schemas.microsoft.com/office/drawing/2014/main" id="{E8E9F3C4-9DAE-4A2E-B1E8-2AA477F32B66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8126" y="1330325"/>
                        <a:ext cx="9102725" cy="502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9B7BB41C-3EE9-4ECA-8273-8002A176C703}"/>
              </a:ext>
            </a:extLst>
          </p:cNvPr>
          <p:cNvGraphicFramePr>
            <a:graphicFrameLocks/>
          </p:cNvGraphicFramePr>
          <p:nvPr/>
        </p:nvGraphicFramePr>
        <p:xfrm>
          <a:off x="2243137" y="1381125"/>
          <a:ext cx="7705726" cy="4095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4342" name="Диаграмма 11">
            <a:extLst>
              <a:ext uri="{FF2B5EF4-FFF2-40B4-BE49-F238E27FC236}">
                <a16:creationId xmlns:a16="http://schemas.microsoft.com/office/drawing/2014/main" id="{4B92972F-17F2-4FCC-8BE1-1E800F7AA2E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6639123"/>
              </p:ext>
            </p:extLst>
          </p:nvPr>
        </p:nvGraphicFramePr>
        <p:xfrm>
          <a:off x="2403475" y="1482725"/>
          <a:ext cx="7807325" cy="419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7" imgW="7815749" imgH="4200508" progId="Excel.Chart.8">
                  <p:embed/>
                </p:oleObj>
              </mc:Choice>
              <mc:Fallback>
                <p:oleObj name="Chart" r:id="rId7" imgW="7815749" imgH="4200508" progId="Excel.Chart.8">
                  <p:embed/>
                  <p:pic>
                    <p:nvPicPr>
                      <p:cNvPr id="14342" name="Диаграмма 11">
                        <a:extLst>
                          <a:ext uri="{FF2B5EF4-FFF2-40B4-BE49-F238E27FC236}">
                            <a16:creationId xmlns:a16="http://schemas.microsoft.com/office/drawing/2014/main" id="{4B92972F-17F2-4FCC-8BE1-1E800F7AA2EE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3475" y="1482725"/>
                        <a:ext cx="7807325" cy="419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135E7F6E-11BC-4932-9AF5-09F19B802FA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9599011"/>
              </p:ext>
            </p:extLst>
          </p:nvPr>
        </p:nvGraphicFramePr>
        <p:xfrm>
          <a:off x="924128" y="1381125"/>
          <a:ext cx="10593421" cy="497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AD2F2DCB-2B7A-4E2B-A436-CD87ECBD1A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7864" y="381000"/>
            <a:ext cx="9062937" cy="1371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altLang="ru-RU" sz="2500" b="1" dirty="0">
                <a:solidFill>
                  <a:srgbClr val="4A5362"/>
                </a:solidFill>
                <a:latin typeface="Impact" panose="020B0806030902050204" pitchFamily="34" charset="0"/>
              </a:rPr>
              <a:t>Исполнение бюджета  муниципального  образования Белореченский  район в 2020 году в  разрезе  отраслей  </a:t>
            </a:r>
            <a:br>
              <a:rPr lang="ru-RU" altLang="ru-RU" sz="2500" b="1" dirty="0">
                <a:solidFill>
                  <a:srgbClr val="4A5362"/>
                </a:solidFill>
                <a:latin typeface="Impact" panose="020B0806030902050204" pitchFamily="34" charset="0"/>
              </a:rPr>
            </a:br>
            <a:r>
              <a:rPr lang="ru-RU" altLang="ru-RU" sz="2500" b="1" dirty="0">
                <a:solidFill>
                  <a:srgbClr val="4A5362"/>
                </a:solidFill>
                <a:latin typeface="Impact" panose="020B0806030902050204" pitchFamily="34" charset="0"/>
              </a:rPr>
              <a:t>                                                                                                                        (млн. рублей)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0DB7C7C4-889E-4AED-83B0-EC3D6B181E1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2174971"/>
              </p:ext>
            </p:extLst>
          </p:nvPr>
        </p:nvGraphicFramePr>
        <p:xfrm>
          <a:off x="768485" y="1099226"/>
          <a:ext cx="10758791" cy="5377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1B1563CC-C430-4A2A-9DD2-7A49E9A1B4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188913"/>
            <a:ext cx="8229600" cy="1371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altLang="ru-RU" sz="3200" dirty="0">
                <a:solidFill>
                  <a:srgbClr val="4A5362"/>
                </a:solidFill>
                <a:latin typeface="Impact" panose="020B0806030902050204" pitchFamily="34" charset="0"/>
              </a:rPr>
              <a:t>Основные направления  расходования  средств  по муниципальным  программам</a:t>
            </a:r>
            <a:r>
              <a:rPr lang="ru-RU" altLang="ru-RU" dirty="0">
                <a:solidFill>
                  <a:srgbClr val="4A5362"/>
                </a:solidFill>
                <a:latin typeface="Impact" panose="020B0806030902050204" pitchFamily="34" charset="0"/>
              </a:rPr>
              <a:t> </a:t>
            </a:r>
          </a:p>
        </p:txBody>
      </p:sp>
      <p:graphicFrame>
        <p:nvGraphicFramePr>
          <p:cNvPr id="59600" name="Group 208">
            <a:extLst>
              <a:ext uri="{FF2B5EF4-FFF2-40B4-BE49-F238E27FC236}">
                <a16:creationId xmlns:a16="http://schemas.microsoft.com/office/drawing/2014/main" id="{A4FAE4B9-47FD-4434-BF3E-CE403BD4FC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831023"/>
              </p:ext>
            </p:extLst>
          </p:nvPr>
        </p:nvGraphicFramePr>
        <p:xfrm>
          <a:off x="885218" y="1509078"/>
          <a:ext cx="10350228" cy="4569088"/>
        </p:xfrm>
        <a:graphic>
          <a:graphicData uri="http://schemas.openxmlformats.org/drawingml/2006/table">
            <a:tbl>
              <a:tblPr/>
              <a:tblGrid>
                <a:gridCol w="6050603">
                  <a:extLst>
                    <a:ext uri="{9D8B030D-6E8A-4147-A177-3AD203B41FA5}">
                      <a16:colId xmlns:a16="http://schemas.microsoft.com/office/drawing/2014/main" val="4016941419"/>
                    </a:ext>
                  </a:extLst>
                </a:gridCol>
                <a:gridCol w="2227634">
                  <a:extLst>
                    <a:ext uri="{9D8B030D-6E8A-4147-A177-3AD203B41FA5}">
                      <a16:colId xmlns:a16="http://schemas.microsoft.com/office/drawing/2014/main" val="2239828775"/>
                    </a:ext>
                  </a:extLst>
                </a:gridCol>
                <a:gridCol w="2071991">
                  <a:extLst>
                    <a:ext uri="{9D8B030D-6E8A-4147-A177-3AD203B41FA5}">
                      <a16:colId xmlns:a16="http://schemas.microsoft.com/office/drawing/2014/main" val="1687558867"/>
                    </a:ext>
                  </a:extLst>
                </a:gridCol>
              </a:tblGrid>
              <a:tr h="76833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Times New Roman" panose="02020603050405020304" pitchFamily="18" charset="0"/>
                        </a:rPr>
                        <a:t>Наименование отраслей</a:t>
                      </a:r>
                      <a:endParaRPr kumimoji="0" lang="ru-RU" altLang="ru-RU" sz="1900" b="0" i="0" u="none" strike="noStrike" cap="none" normalizeH="0" baseline="0" dirty="0">
                        <a:ln>
                          <a:noFill/>
                        </a:ln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Times New Roman" panose="02020603050405020304" pitchFamily="18" charset="0"/>
                        </a:rPr>
                        <a:t>Факт 2021 год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Times New Roman" panose="02020603050405020304" pitchFamily="18" charset="0"/>
                        </a:rPr>
                        <a:t>(млн. рублей)</a:t>
                      </a:r>
                      <a:endParaRPr kumimoji="0" lang="ru-RU" altLang="ru-RU" sz="2500" b="1" i="0" u="none" strike="noStrike" cap="none" normalizeH="0" baseline="0" dirty="0">
                        <a:ln>
                          <a:noFill/>
                        </a:ln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Times New Roman" panose="02020603050405020304" pitchFamily="18" charset="0"/>
                        </a:rPr>
                        <a:t>Удельный вес (%%)</a:t>
                      </a:r>
                      <a:endParaRPr kumimoji="0" lang="ru-RU" altLang="ru-RU" sz="2500" b="1" i="0" u="none" strike="noStrike" cap="none" normalizeH="0" baseline="0" dirty="0">
                        <a:ln>
                          <a:noFill/>
                        </a:ln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9529647"/>
                  </a:ext>
                </a:extLst>
              </a:tr>
              <a:tr h="864377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Times New Roman" panose="02020603050405020304" pitchFamily="18" charset="0"/>
                        </a:rPr>
                        <a:t>Обеспечение деятельности органов местного самоуправления</a:t>
                      </a:r>
                      <a:endParaRPr kumimoji="0" lang="ru-RU" altLang="ru-RU" sz="1500" b="0" i="0" u="none" strike="noStrike" cap="none" normalizeH="0" baseline="0" dirty="0">
                        <a:ln>
                          <a:noFill/>
                        </a:ln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139,1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4046542"/>
                  </a:ext>
                </a:extLst>
              </a:tr>
              <a:tr h="489071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Times New Roman" panose="02020603050405020304" pitchFamily="18" charset="0"/>
                        </a:rPr>
                        <a:t>Обеспечение деятельности казенных учреждений</a:t>
                      </a:r>
                      <a:endParaRPr kumimoji="0" lang="ru-RU" altLang="ru-RU" sz="1500" b="0" i="0" u="none" strike="noStrike" cap="none" normalizeH="0" baseline="0" dirty="0">
                        <a:ln>
                          <a:noFill/>
                        </a:ln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156,1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223612"/>
                  </a:ext>
                </a:extLst>
              </a:tr>
              <a:tr h="42532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Times New Roman" panose="02020603050405020304" pitchFamily="18" charset="0"/>
                        </a:rPr>
                        <a:t>Развитие образования</a:t>
                      </a:r>
                      <a:endParaRPr kumimoji="0" lang="ru-RU" altLang="ru-RU" sz="1500" b="0" i="0" u="none" strike="noStrike" cap="none" normalizeH="0" baseline="0" dirty="0">
                        <a:ln>
                          <a:noFill/>
                        </a:ln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1696,3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69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7200445"/>
                  </a:ext>
                </a:extLst>
              </a:tr>
              <a:tr h="42532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Times New Roman" panose="02020603050405020304" pitchFamily="18" charset="0"/>
                        </a:rPr>
                        <a:t>Социальное обеспечение </a:t>
                      </a:r>
                      <a:endParaRPr kumimoji="0" lang="ru-RU" altLang="ru-RU" sz="1500" b="0" i="0" u="none" strike="noStrike" cap="none" normalizeH="0" baseline="0" dirty="0">
                        <a:ln>
                          <a:noFill/>
                        </a:ln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95,3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0047649"/>
                  </a:ext>
                </a:extLst>
              </a:tr>
              <a:tr h="42532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Times New Roman" panose="02020603050405020304" pitchFamily="18" charset="0"/>
                        </a:rPr>
                        <a:t>Капитальные вложения</a:t>
                      </a:r>
                      <a:endParaRPr kumimoji="0" lang="ru-RU" altLang="ru-RU" sz="1500" b="0" i="0" u="none" strike="noStrike" cap="none" normalizeH="0" baseline="0" dirty="0">
                        <a:ln>
                          <a:noFill/>
                        </a:ln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87,2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7493227"/>
                  </a:ext>
                </a:extLst>
              </a:tr>
              <a:tr h="42532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Times New Roman" panose="02020603050405020304" pitchFamily="18" charset="0"/>
                        </a:rPr>
                        <a:t>Прочие расходы</a:t>
                      </a:r>
                      <a:endParaRPr kumimoji="0" lang="ru-RU" altLang="ru-RU" sz="1500" b="0" i="0" u="none" strike="noStrike" cap="none" normalizeH="0" baseline="0" dirty="0">
                        <a:ln>
                          <a:noFill/>
                        </a:ln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290,1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1680809"/>
                  </a:ext>
                </a:extLst>
              </a:tr>
              <a:tr h="42532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kumimoji="0" lang="ru-RU" altLang="ru-RU" sz="1500" b="0" i="0" u="none" strike="noStrike" cap="none" normalizeH="0" baseline="0" dirty="0">
                        <a:ln>
                          <a:noFill/>
                        </a:ln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2464,1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100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46092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>
            <a:extLst>
              <a:ext uri="{FF2B5EF4-FFF2-40B4-BE49-F238E27FC236}">
                <a16:creationId xmlns:a16="http://schemas.microsoft.com/office/drawing/2014/main" id="{DF0B47D0-1E03-41A1-99A5-BAC4517713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3251" y="2565401"/>
            <a:ext cx="4608513" cy="468313"/>
          </a:xfrm>
          <a:prstGeom prst="homePlate">
            <a:avLst>
              <a:gd name="adj" fmla="val 246017"/>
            </a:avLst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700">
                <a:solidFill>
                  <a:srgbClr val="4A5362"/>
                </a:solidFill>
                <a:latin typeface="Impact" panose="020B0806030902050204" pitchFamily="34" charset="0"/>
              </a:rPr>
              <a:t>Общегосударственные</a:t>
            </a:r>
          </a:p>
          <a:p>
            <a:pPr algn="ctr" eaLnBrk="1" hangingPunct="1"/>
            <a:r>
              <a:rPr lang="ru-RU" altLang="ru-RU" sz="1700">
                <a:solidFill>
                  <a:srgbClr val="4A5362"/>
                </a:solidFill>
                <a:latin typeface="Impact" panose="020B0806030902050204" pitchFamily="34" charset="0"/>
              </a:rPr>
              <a:t> вопросы </a:t>
            </a:r>
          </a:p>
        </p:txBody>
      </p:sp>
      <p:sp>
        <p:nvSpPr>
          <p:cNvPr id="17411" name="AutoShape 3">
            <a:extLst>
              <a:ext uri="{FF2B5EF4-FFF2-40B4-BE49-F238E27FC236}">
                <a16:creationId xmlns:a16="http://schemas.microsoft.com/office/drawing/2014/main" id="{ECF4017C-42A7-4465-B864-09334A42E8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3249" y="3392490"/>
            <a:ext cx="3705023" cy="468313"/>
          </a:xfrm>
          <a:prstGeom prst="homePlate">
            <a:avLst>
              <a:gd name="adj" fmla="val 180678"/>
            </a:avLst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 sz="1700" dirty="0">
              <a:solidFill>
                <a:srgbClr val="4A5362"/>
              </a:solidFill>
              <a:latin typeface="Impact" panose="020B0806030902050204" pitchFamily="34" charset="0"/>
            </a:endParaRPr>
          </a:p>
          <a:p>
            <a:pPr algn="ctr" eaLnBrk="1" hangingPunct="1"/>
            <a:r>
              <a:rPr lang="ru-RU" altLang="ru-RU" sz="1700" dirty="0">
                <a:solidFill>
                  <a:srgbClr val="4A5362"/>
                </a:solidFill>
                <a:latin typeface="Impact" panose="020B0806030902050204" pitchFamily="34" charset="0"/>
              </a:rPr>
              <a:t>Социальная </a:t>
            </a:r>
          </a:p>
          <a:p>
            <a:pPr algn="ctr" eaLnBrk="1" hangingPunct="1"/>
            <a:r>
              <a:rPr lang="ru-RU" altLang="ru-RU" sz="1700" dirty="0">
                <a:solidFill>
                  <a:srgbClr val="4A5362"/>
                </a:solidFill>
                <a:latin typeface="Impact" panose="020B0806030902050204" pitchFamily="34" charset="0"/>
              </a:rPr>
              <a:t>политика</a:t>
            </a:r>
          </a:p>
          <a:p>
            <a:pPr algn="ctr" eaLnBrk="1" hangingPunct="1"/>
            <a:endParaRPr lang="ru-RU" altLang="ru-RU" sz="1700" dirty="0">
              <a:solidFill>
                <a:srgbClr val="4A5362"/>
              </a:solidFill>
              <a:latin typeface="Impact" panose="020B0806030902050204" pitchFamily="34" charset="0"/>
            </a:endParaRPr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061E015E-48D0-4743-BF4F-98481CB1E6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45140" y="412750"/>
            <a:ext cx="8845011" cy="1182688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altLang="ru-RU" sz="2500" b="1" dirty="0">
                <a:solidFill>
                  <a:srgbClr val="4A5362"/>
                </a:solidFill>
                <a:latin typeface="Impact" panose="020B0806030902050204" pitchFamily="34" charset="0"/>
              </a:rPr>
              <a:t>Расходы  на  1 жителя  муниципального  образования Белореченский  район в 2020 году по отдельным отраслям (тыс. рублей)</a:t>
            </a:r>
          </a:p>
        </p:txBody>
      </p:sp>
      <p:sp>
        <p:nvSpPr>
          <p:cNvPr id="17413" name="AutoShape 5">
            <a:extLst>
              <a:ext uri="{FF2B5EF4-FFF2-40B4-BE49-F238E27FC236}">
                <a16:creationId xmlns:a16="http://schemas.microsoft.com/office/drawing/2014/main" id="{B0ADF0B1-3C1A-4A59-A442-4EEA6450A1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1814" y="1773238"/>
            <a:ext cx="6840537" cy="468312"/>
          </a:xfrm>
          <a:prstGeom prst="homePlate">
            <a:avLst>
              <a:gd name="adj" fmla="val 365170"/>
            </a:avLst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700">
                <a:solidFill>
                  <a:srgbClr val="4A5362"/>
                </a:solidFill>
                <a:latin typeface="Impact" panose="020B0806030902050204" pitchFamily="34" charset="0"/>
              </a:rPr>
              <a:t>образование</a:t>
            </a:r>
          </a:p>
        </p:txBody>
      </p:sp>
      <p:sp>
        <p:nvSpPr>
          <p:cNvPr id="17414" name="Oval 6">
            <a:extLst>
              <a:ext uri="{FF2B5EF4-FFF2-40B4-BE49-F238E27FC236}">
                <a16:creationId xmlns:a16="http://schemas.microsoft.com/office/drawing/2014/main" id="{202C6D0B-238A-4D7C-B7B3-17E691E221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0" y="1672770"/>
            <a:ext cx="1081088" cy="649287"/>
          </a:xfrm>
          <a:prstGeom prst="ellipse">
            <a:avLst/>
          </a:prstGeom>
          <a:solidFill>
            <a:srgbClr val="D5B980"/>
          </a:solidFill>
          <a:ln w="9525">
            <a:solidFill>
              <a:schemeClr val="tx1"/>
            </a:solidFill>
            <a:round/>
            <a:headEnd/>
            <a:tailEnd/>
          </a:ln>
          <a:effectLst>
            <a:glow rad="38100">
              <a:schemeClr val="accent1">
                <a:alpha val="40000"/>
              </a:schemeClr>
            </a:glow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dirty="0">
                <a:solidFill>
                  <a:srgbClr val="262B32"/>
                </a:solidFill>
                <a:latin typeface="Impact" panose="020B0806030902050204" pitchFamily="34" charset="0"/>
              </a:rPr>
              <a:t>16,8</a:t>
            </a:r>
          </a:p>
        </p:txBody>
      </p:sp>
      <p:sp>
        <p:nvSpPr>
          <p:cNvPr id="17415" name="Oval 8">
            <a:extLst>
              <a:ext uri="{FF2B5EF4-FFF2-40B4-BE49-F238E27FC236}">
                <a16:creationId xmlns:a16="http://schemas.microsoft.com/office/drawing/2014/main" id="{234A1CC0-D226-433D-A0F7-5FE1453DA8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0" y="3321052"/>
            <a:ext cx="1081088" cy="647700"/>
          </a:xfrm>
          <a:prstGeom prst="ellipse">
            <a:avLst/>
          </a:prstGeom>
          <a:solidFill>
            <a:srgbClr val="D5B980"/>
          </a:solidFill>
          <a:ln w="9525">
            <a:solidFill>
              <a:schemeClr val="tx1"/>
            </a:solidFill>
            <a:round/>
            <a:headEnd/>
            <a:tailEnd/>
          </a:ln>
          <a:effectLst>
            <a:glow rad="38100">
              <a:schemeClr val="accent1">
                <a:alpha val="40000"/>
              </a:schemeClr>
            </a:glow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dirty="0">
                <a:solidFill>
                  <a:srgbClr val="262B32"/>
                </a:solidFill>
                <a:latin typeface="Impact" panose="020B0806030902050204" pitchFamily="34" charset="0"/>
              </a:rPr>
              <a:t>1,5</a:t>
            </a:r>
          </a:p>
        </p:txBody>
      </p:sp>
      <p:sp>
        <p:nvSpPr>
          <p:cNvPr id="17416" name="AutoShape 9">
            <a:extLst>
              <a:ext uri="{FF2B5EF4-FFF2-40B4-BE49-F238E27FC236}">
                <a16:creationId xmlns:a16="http://schemas.microsoft.com/office/drawing/2014/main" id="{B15930F5-07B6-4F4D-9DCE-6148EAC423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7532" y="4375316"/>
            <a:ext cx="3384550" cy="514350"/>
          </a:xfrm>
          <a:prstGeom prst="homePlate">
            <a:avLst>
              <a:gd name="adj" fmla="val 146989"/>
            </a:avLst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700">
                <a:solidFill>
                  <a:srgbClr val="4A5362"/>
                </a:solidFill>
                <a:latin typeface="Impact" panose="020B0806030902050204" pitchFamily="34" charset="0"/>
              </a:rPr>
              <a:t>Физическая </a:t>
            </a:r>
          </a:p>
          <a:p>
            <a:pPr algn="ctr" eaLnBrk="1" hangingPunct="1"/>
            <a:r>
              <a:rPr lang="ru-RU" altLang="ru-RU" sz="1700">
                <a:solidFill>
                  <a:srgbClr val="4A5362"/>
                </a:solidFill>
                <a:latin typeface="Impact" panose="020B0806030902050204" pitchFamily="34" charset="0"/>
              </a:rPr>
              <a:t>культура  и спорт</a:t>
            </a:r>
          </a:p>
        </p:txBody>
      </p:sp>
      <p:sp>
        <p:nvSpPr>
          <p:cNvPr id="17417" name="Oval 10">
            <a:extLst>
              <a:ext uri="{FF2B5EF4-FFF2-40B4-BE49-F238E27FC236}">
                <a16:creationId xmlns:a16="http://schemas.microsoft.com/office/drawing/2014/main" id="{884D8BB5-141B-413C-8DEF-AAF37F078E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0" y="4292602"/>
            <a:ext cx="1081088" cy="649288"/>
          </a:xfrm>
          <a:prstGeom prst="ellipse">
            <a:avLst/>
          </a:prstGeom>
          <a:solidFill>
            <a:srgbClr val="D5B980"/>
          </a:solidFill>
          <a:ln w="9525">
            <a:solidFill>
              <a:schemeClr val="tx1"/>
            </a:solidFill>
            <a:round/>
            <a:headEnd/>
            <a:tailEnd/>
          </a:ln>
          <a:effectLst>
            <a:glow rad="38100">
              <a:schemeClr val="accent1">
                <a:alpha val="40000"/>
              </a:schemeClr>
            </a:glow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dirty="0">
                <a:solidFill>
                  <a:srgbClr val="262B32"/>
                </a:solidFill>
                <a:latin typeface="Impact" panose="020B0806030902050204" pitchFamily="34" charset="0"/>
              </a:rPr>
              <a:t>0,9</a:t>
            </a:r>
          </a:p>
        </p:txBody>
      </p:sp>
      <p:sp>
        <p:nvSpPr>
          <p:cNvPr id="17418" name="Oval 11">
            <a:extLst>
              <a:ext uri="{FF2B5EF4-FFF2-40B4-BE49-F238E27FC236}">
                <a16:creationId xmlns:a16="http://schemas.microsoft.com/office/drawing/2014/main" id="{277AC198-59CA-426A-849D-98B56BEFF2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0" y="2492376"/>
            <a:ext cx="1081088" cy="576263"/>
          </a:xfrm>
          <a:prstGeom prst="ellipse">
            <a:avLst/>
          </a:prstGeom>
          <a:solidFill>
            <a:srgbClr val="D5B980"/>
          </a:solidFill>
          <a:ln w="9525">
            <a:solidFill>
              <a:schemeClr val="tx1"/>
            </a:solidFill>
            <a:round/>
            <a:headEnd/>
            <a:tailEnd/>
          </a:ln>
          <a:effectLst>
            <a:glow rad="38100">
              <a:schemeClr val="accent1">
                <a:alpha val="40000"/>
              </a:schemeClr>
            </a:glow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dirty="0">
                <a:solidFill>
                  <a:srgbClr val="262B32"/>
                </a:solidFill>
                <a:latin typeface="Impact" panose="020B0806030902050204" pitchFamily="34" charset="0"/>
              </a:rPr>
              <a:t>1,8</a:t>
            </a:r>
          </a:p>
        </p:txBody>
      </p:sp>
      <p:sp>
        <p:nvSpPr>
          <p:cNvPr id="17421" name="AutoShape 189">
            <a:extLst>
              <a:ext uri="{FF2B5EF4-FFF2-40B4-BE49-F238E27FC236}">
                <a16:creationId xmlns:a16="http://schemas.microsoft.com/office/drawing/2014/main" id="{25B4A1AC-3BD6-4435-A896-AEA448DB1C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1814" y="5229225"/>
            <a:ext cx="3024187" cy="514350"/>
          </a:xfrm>
          <a:prstGeom prst="homePlate">
            <a:avLst>
              <a:gd name="adj" fmla="val 143506"/>
            </a:avLst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700">
                <a:solidFill>
                  <a:srgbClr val="4A5362"/>
                </a:solidFill>
                <a:latin typeface="Impact" panose="020B0806030902050204" pitchFamily="34" charset="0"/>
              </a:rPr>
              <a:t>Культура  и </a:t>
            </a:r>
          </a:p>
          <a:p>
            <a:pPr algn="ctr" eaLnBrk="1" hangingPunct="1"/>
            <a:r>
              <a:rPr lang="ru-RU" altLang="ru-RU" sz="1700">
                <a:solidFill>
                  <a:srgbClr val="4A5362"/>
                </a:solidFill>
                <a:latin typeface="Impact" panose="020B0806030902050204" pitchFamily="34" charset="0"/>
              </a:rPr>
              <a:t>кинематография</a:t>
            </a:r>
          </a:p>
        </p:txBody>
      </p:sp>
      <p:sp>
        <p:nvSpPr>
          <p:cNvPr id="17422" name="Oval 190">
            <a:extLst>
              <a:ext uri="{FF2B5EF4-FFF2-40B4-BE49-F238E27FC236}">
                <a16:creationId xmlns:a16="http://schemas.microsoft.com/office/drawing/2014/main" id="{87DF0770-321A-4204-BF9B-8103C2201B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1238" y="5257786"/>
            <a:ext cx="1079500" cy="576263"/>
          </a:xfrm>
          <a:prstGeom prst="ellipse">
            <a:avLst/>
          </a:prstGeom>
          <a:solidFill>
            <a:srgbClr val="D5B980"/>
          </a:solidFill>
          <a:ln w="9525">
            <a:solidFill>
              <a:schemeClr val="tx1"/>
            </a:solidFill>
            <a:round/>
            <a:headEnd/>
            <a:tailEnd/>
          </a:ln>
          <a:effectLst>
            <a:glow rad="38100">
              <a:schemeClr val="accent1">
                <a:alpha val="40000"/>
              </a:schemeClr>
            </a:glow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dirty="0">
                <a:solidFill>
                  <a:srgbClr val="262B32"/>
                </a:solidFill>
                <a:latin typeface="Impact" panose="020B0806030902050204" pitchFamily="34" charset="0"/>
              </a:rPr>
              <a:t>0,7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CCD70AFD-6132-4632-9F95-098C265FBB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dirty="0">
                <a:solidFill>
                  <a:srgbClr val="4A5362"/>
                </a:solidFill>
                <a:latin typeface="Impact" panose="020B0806030902050204" pitchFamily="34" charset="0"/>
              </a:rPr>
              <a:t>Контактная  информация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A8A00766-BDFF-496E-BFC6-95D4453C1E0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1575881"/>
            <a:ext cx="10299970" cy="4520119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ru-RU" altLang="ru-RU" sz="2600" b="1" dirty="0">
                <a:solidFill>
                  <a:srgbClr val="4A5362"/>
                </a:solidFill>
                <a:latin typeface="Impact" panose="020B0806030902050204" pitchFamily="34" charset="0"/>
              </a:rPr>
              <a:t>Финансовое управление  администрации  </a:t>
            </a:r>
          </a:p>
          <a:p>
            <a:pPr algn="ctr" eaLnBrk="1" hangingPunct="1">
              <a:lnSpc>
                <a:spcPct val="90000"/>
              </a:lnSpc>
              <a:defRPr/>
            </a:pPr>
            <a:r>
              <a:rPr lang="ru-RU" altLang="ru-RU" sz="2600" b="1" dirty="0">
                <a:solidFill>
                  <a:srgbClr val="4A5362"/>
                </a:solidFill>
                <a:latin typeface="Impact" panose="020B0806030902050204" pitchFamily="34" charset="0"/>
              </a:rPr>
              <a:t>муниципального образования Белореченский  район </a:t>
            </a: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2600" b="1" dirty="0">
              <a:solidFill>
                <a:srgbClr val="4A5362"/>
              </a:solidFill>
              <a:latin typeface="Impact" panose="020B0806030902050204" pitchFamily="34" charset="0"/>
            </a:endParaRPr>
          </a:p>
          <a:p>
            <a:pPr algn="ctr" eaLnBrk="1" hangingPunct="1">
              <a:lnSpc>
                <a:spcPct val="90000"/>
              </a:lnSpc>
              <a:defRPr/>
            </a:pPr>
            <a:r>
              <a:rPr lang="ru-RU" altLang="ru-RU" sz="2600" b="1" dirty="0">
                <a:solidFill>
                  <a:srgbClr val="4A5362"/>
                </a:solidFill>
                <a:latin typeface="Impact" panose="020B0806030902050204" pitchFamily="34" charset="0"/>
              </a:rPr>
              <a:t>Адрес:  352630, Краснодарский  край, г. Белореченск, ул. Ленина, 111</a:t>
            </a:r>
          </a:p>
          <a:p>
            <a:pPr algn="ctr" eaLnBrk="1" hangingPunct="1">
              <a:lnSpc>
                <a:spcPct val="90000"/>
              </a:lnSpc>
              <a:defRPr/>
            </a:pPr>
            <a:endParaRPr lang="ru-RU" altLang="ru-RU" sz="2600" b="1" dirty="0">
              <a:solidFill>
                <a:srgbClr val="4A5362"/>
              </a:solidFill>
              <a:latin typeface="Impact" panose="020B0806030902050204" pitchFamily="34" charset="0"/>
            </a:endParaRPr>
          </a:p>
          <a:p>
            <a:pPr algn="ctr" eaLnBrk="1" hangingPunct="1">
              <a:lnSpc>
                <a:spcPct val="90000"/>
              </a:lnSpc>
              <a:defRPr/>
            </a:pPr>
            <a:r>
              <a:rPr lang="ru-RU" altLang="ru-RU" sz="2600" b="1" dirty="0">
                <a:solidFill>
                  <a:srgbClr val="4A5362"/>
                </a:solidFill>
                <a:latin typeface="Impact" panose="020B0806030902050204" pitchFamily="34" charset="0"/>
              </a:rPr>
              <a:t>Телефоны (факс)  (8 86155) 2-29-35, </a:t>
            </a: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2600" b="1" dirty="0">
              <a:solidFill>
                <a:srgbClr val="4A5362"/>
              </a:solidFill>
              <a:latin typeface="Impact" panose="020B0806030902050204" pitchFamily="34" charset="0"/>
            </a:endParaRPr>
          </a:p>
          <a:p>
            <a:pPr algn="ctr" eaLnBrk="1" hangingPunct="1">
              <a:lnSpc>
                <a:spcPct val="90000"/>
              </a:lnSpc>
              <a:defRPr/>
            </a:pPr>
            <a:r>
              <a:rPr lang="ru-RU" altLang="ru-RU" sz="2600" b="1" dirty="0">
                <a:solidFill>
                  <a:srgbClr val="4A5362"/>
                </a:solidFill>
                <a:latin typeface="Impact" panose="020B0806030902050204" pitchFamily="34" charset="0"/>
              </a:rPr>
              <a:t>Электронная почта:  </a:t>
            </a:r>
            <a:r>
              <a:rPr lang="ru-RU" altLang="ru-RU" sz="2600" b="1" dirty="0"/>
              <a:t> </a:t>
            </a:r>
            <a:r>
              <a:rPr lang="en-US" altLang="ru-RU" sz="2600" b="1" dirty="0">
                <a:hlinkClick r:id="rId2"/>
              </a:rPr>
              <a:t>belofin@yandex.ru</a:t>
            </a:r>
            <a:endParaRPr lang="ru-RU" altLang="ru-RU" sz="2600" b="1" dirty="0"/>
          </a:p>
          <a:p>
            <a:pPr eaLnBrk="1" hangingPunct="1">
              <a:lnSpc>
                <a:spcPct val="90000"/>
              </a:lnSpc>
              <a:defRPr/>
            </a:pPr>
            <a:endParaRPr lang="ru-RU" altLang="ru-RU" sz="2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C903706-942B-4567-97B7-19379995F0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21434" y="372492"/>
            <a:ext cx="9549441" cy="1214767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altLang="ru-RU" sz="3300" b="1" dirty="0">
                <a:solidFill>
                  <a:srgbClr val="363D48"/>
                </a:solidFill>
                <a:latin typeface="Impact" panose="020B0806030902050204" pitchFamily="34" charset="0"/>
              </a:rPr>
              <a:t>Основные цели и задачи, заявленные при формировании проекта бюджета на 2020 год: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2AA5634-42C8-4885-9A77-0C4890175B1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31369" y="1971136"/>
            <a:ext cx="8819880" cy="4170871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altLang="ru-RU" dirty="0">
                <a:solidFill>
                  <a:srgbClr val="363D48"/>
                </a:solidFill>
                <a:latin typeface="Impact" panose="020B0806030902050204" pitchFamily="34" charset="0"/>
              </a:rPr>
              <a:t>сохранение и выполнение всех социальных обязательств;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dirty="0">
                <a:solidFill>
                  <a:srgbClr val="363D48"/>
                </a:solidFill>
                <a:latin typeface="Impact" panose="020B0806030902050204" pitchFamily="34" charset="0"/>
              </a:rPr>
              <a:t>обеспечение сбалансированности и  устойчивости бюджетной системы  муниципального  района;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dirty="0">
                <a:solidFill>
                  <a:srgbClr val="363D48"/>
                </a:solidFill>
                <a:latin typeface="Impact" panose="020B0806030902050204" pitchFamily="34" charset="0"/>
              </a:rPr>
              <a:t>повышение эффективности бюджетных  расходов;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dirty="0">
                <a:solidFill>
                  <a:srgbClr val="363D48"/>
                </a:solidFill>
                <a:latin typeface="Impact" panose="020B0806030902050204" pitchFamily="34" charset="0"/>
              </a:rPr>
              <a:t>удовлетворение потребностей  жителей в качественных  услугах образования,  культуры  и спорта;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dirty="0">
                <a:solidFill>
                  <a:srgbClr val="363D48"/>
                </a:solidFill>
                <a:latin typeface="Impact" panose="020B0806030902050204" pitchFamily="34" charset="0"/>
              </a:rPr>
              <a:t>обеспечение прозрачности  и  открытости бюджетного  процесса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17EAF544-A97A-4C07-B574-B0D5467B2B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8301" y="381000"/>
            <a:ext cx="9790981" cy="13716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  <a:t>Решенные цели  и  задачи при исполнении бюджета муниципального  образования Белореченский  район</a:t>
            </a:r>
            <a:endParaRPr lang="ru-RU" altLang="ru-RU" sz="3300" dirty="0">
              <a:solidFill>
                <a:srgbClr val="4C5662"/>
              </a:solidFill>
              <a:latin typeface="Impact" panose="020B0806030902050204" pitchFamily="34" charset="0"/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8B0A9A01-5024-4644-8BE4-4DBD8851323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68576" y="1981200"/>
            <a:ext cx="7642225" cy="4114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ru-RU" altLang="ru-RU" sz="2100" dirty="0">
                <a:solidFill>
                  <a:srgbClr val="4C5662"/>
                </a:solidFill>
                <a:latin typeface="Impact" panose="020B0806030902050204" pitchFamily="34" charset="0"/>
              </a:rPr>
              <a:t>увеличение заработной плата работников бюджетной сферы с учетом достижения целевых значений «дорожных карт»;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z="2100" dirty="0">
                <a:solidFill>
                  <a:srgbClr val="4C5662"/>
                </a:solidFill>
                <a:latin typeface="Impact" panose="020B0806030902050204" pitchFamily="34" charset="0"/>
              </a:rPr>
              <a:t>по обеспечению доступности дошкольного образования для детей в  возрасте от 3 до 7  лет;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z="2100" dirty="0">
                <a:solidFill>
                  <a:srgbClr val="4C5662"/>
                </a:solidFill>
                <a:latin typeface="Impact" panose="020B0806030902050204" pitchFamily="34" charset="0"/>
              </a:rPr>
              <a:t>созданы  условия  для  оказания качественных  муниципальных  услуг;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z="2100" dirty="0">
                <a:solidFill>
                  <a:srgbClr val="4C5662"/>
                </a:solidFill>
                <a:latin typeface="Impact" panose="020B0806030902050204" pitchFamily="34" charset="0"/>
              </a:rPr>
              <a:t>обеспечено  соответствие доходов  и расходов бюджета муниципального  образования Белореченский  район;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z="2100" dirty="0">
                <a:solidFill>
                  <a:srgbClr val="4C5662"/>
                </a:solidFill>
                <a:latin typeface="Impact" panose="020B0806030902050204" pitchFamily="34" charset="0"/>
              </a:rPr>
              <a:t>формирование и исполнение бюджета  в «программном формате»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z="2100" dirty="0">
                <a:solidFill>
                  <a:srgbClr val="4C5662"/>
                </a:solidFill>
                <a:latin typeface="Impact" panose="020B0806030902050204" pitchFamily="34" charset="0"/>
              </a:rPr>
              <a:t>реализованы  мероприятия,  направленные  на  обеспечение прозрачности и  открытости  бюджетного процесса.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08731414-0294-4A5C-8987-B2E5E15A05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5556" y="381000"/>
            <a:ext cx="9115246" cy="1371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  <a:t>Доходы бюджета муниципального  образования Белореченский  район </a:t>
            </a:r>
          </a:p>
        </p:txBody>
      </p:sp>
      <p:graphicFrame>
        <p:nvGraphicFramePr>
          <p:cNvPr id="6229" name="Group 85">
            <a:extLst>
              <a:ext uri="{FF2B5EF4-FFF2-40B4-BE49-F238E27FC236}">
                <a16:creationId xmlns:a16="http://schemas.microsoft.com/office/drawing/2014/main" id="{0370933B-27E1-4EAE-86BB-CCF4D035E4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25017"/>
              </p:ext>
            </p:extLst>
          </p:nvPr>
        </p:nvGraphicFramePr>
        <p:xfrm>
          <a:off x="1095557" y="1967633"/>
          <a:ext cx="9710228" cy="4140650"/>
        </p:xfrm>
        <a:graphic>
          <a:graphicData uri="http://schemas.openxmlformats.org/drawingml/2006/table">
            <a:tbl>
              <a:tblPr/>
              <a:tblGrid>
                <a:gridCol w="4753152">
                  <a:extLst>
                    <a:ext uri="{9D8B030D-6E8A-4147-A177-3AD203B41FA5}">
                      <a16:colId xmlns:a16="http://schemas.microsoft.com/office/drawing/2014/main" val="885463835"/>
                    </a:ext>
                  </a:extLst>
                </a:gridCol>
                <a:gridCol w="2281712">
                  <a:extLst>
                    <a:ext uri="{9D8B030D-6E8A-4147-A177-3AD203B41FA5}">
                      <a16:colId xmlns:a16="http://schemas.microsoft.com/office/drawing/2014/main" val="1991379379"/>
                    </a:ext>
                  </a:extLst>
                </a:gridCol>
                <a:gridCol w="2675364">
                  <a:extLst>
                    <a:ext uri="{9D8B030D-6E8A-4147-A177-3AD203B41FA5}">
                      <a16:colId xmlns:a16="http://schemas.microsoft.com/office/drawing/2014/main" val="2374750711"/>
                    </a:ext>
                  </a:extLst>
                </a:gridCol>
              </a:tblGrid>
              <a:tr h="104926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Показатель 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2020 год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Impact" panose="020B0806030902050204" pitchFamily="34" charset="0"/>
                        </a:rPr>
                        <a:t>2021 год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1331164"/>
                  </a:ext>
                </a:extLst>
              </a:tr>
              <a:tr h="9143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100" b="0" i="0" u="none" strike="noStrike" cap="none" normalizeH="0" baseline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Доходы,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100" b="0" i="0" u="none" strike="noStrike" cap="none" normalizeH="0" baseline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тыс. рублей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100" dirty="0">
                          <a:solidFill>
                            <a:srgbClr val="4A5362"/>
                          </a:solidFill>
                          <a:latin typeface="Impact" panose="020B0806030902050204" pitchFamily="34" charset="0"/>
                        </a:rPr>
                        <a:t>2 209 631,8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Impact" panose="020B0806030902050204" pitchFamily="34" charset="0"/>
                        </a:rPr>
                        <a:t>2 580 683,7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0955039"/>
                  </a:ext>
                </a:extLst>
              </a:tr>
              <a:tr h="94268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Численность населения  на  отчетную дату, </a:t>
                      </a:r>
                      <a:r>
                        <a:rPr kumimoji="0" lang="ru-RU" altLang="ru-RU" sz="21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тыс.человек</a:t>
                      </a:r>
                      <a:endParaRPr kumimoji="0" lang="ru-RU" altLang="ru-RU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  <a:cs typeface="Arial" panose="020B0604020202020204" pitchFamily="34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100" dirty="0">
                          <a:solidFill>
                            <a:srgbClr val="4A5362"/>
                          </a:solidFill>
                          <a:latin typeface="Impact" panose="020B0806030902050204" pitchFamily="34" charset="0"/>
                        </a:rPr>
                        <a:t>107,8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Impact" panose="020B0806030902050204" pitchFamily="34" charset="0"/>
                        </a:rPr>
                        <a:t>108,0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8898474"/>
                  </a:ext>
                </a:extLst>
              </a:tr>
              <a:tr h="12343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Доходы  на одного  жителя,  тыс. рублей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100" dirty="0">
                          <a:solidFill>
                            <a:srgbClr val="4A5362"/>
                          </a:solidFill>
                          <a:latin typeface="Impact" panose="020B0806030902050204" pitchFamily="34" charset="0"/>
                        </a:rPr>
                        <a:t>20,5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Impact" panose="020B0806030902050204" pitchFamily="34" charset="0"/>
                        </a:rPr>
                        <a:t>23,9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2342115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6DB84F11-CD4C-4512-B703-16FE9B2947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796" y="273050"/>
            <a:ext cx="9624205" cy="1296958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  <a:t>Поступление доходов  в  бюджет муниципального  образования Белореченский  район в  2021 году     </a:t>
            </a:r>
            <a:b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</a:br>
            <a: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  <a:t>                                                                                 </a:t>
            </a:r>
            <a:r>
              <a:rPr lang="ru-RU" altLang="ru-RU" sz="2100" b="1" dirty="0">
                <a:solidFill>
                  <a:srgbClr val="4C5662"/>
                </a:solidFill>
                <a:latin typeface="Impact" panose="020B0806030902050204" pitchFamily="34" charset="0"/>
              </a:rPr>
              <a:t>                                  (тыс. рублей)</a:t>
            </a:r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D0CEB562-19C7-4343-B272-8A2766A09A8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1109018"/>
              </p:ext>
            </p:extLst>
          </p:nvPr>
        </p:nvGraphicFramePr>
        <p:xfrm>
          <a:off x="1128410" y="1570008"/>
          <a:ext cx="10252952" cy="50149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03A5FDD0-D77C-4AD7-960C-DF630BB82D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63038" y="381000"/>
            <a:ext cx="10058400" cy="13716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altLang="ru-RU" sz="3300" b="1" dirty="0">
                <a:solidFill>
                  <a:srgbClr val="363D48"/>
                </a:solidFill>
                <a:latin typeface="Impact" panose="020B0806030902050204" pitchFamily="34" charset="0"/>
              </a:rPr>
              <a:t>Структура доходов  бюджета  муниципального  образования Белореченский район в  2021 году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4D225279-9D37-4EFF-BE64-55D918F2B6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5312066"/>
              </p:ext>
            </p:extLst>
          </p:nvPr>
        </p:nvGraphicFramePr>
        <p:xfrm>
          <a:off x="1522328" y="1657350"/>
          <a:ext cx="9706634" cy="4819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6171DB1C-3865-499E-AB6F-B97303799E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35413" y="188914"/>
            <a:ext cx="8975387" cy="1563687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  <a:t>Налоговые и  неналоговые  доходы  бюджета муниципального образования Белореченский  район за 2021 год (</a:t>
            </a:r>
            <a:r>
              <a:rPr lang="ru-RU" altLang="ru-RU" sz="3300" b="1" dirty="0" err="1">
                <a:solidFill>
                  <a:srgbClr val="4C5662"/>
                </a:solidFill>
                <a:latin typeface="Impact" panose="020B0806030902050204" pitchFamily="34" charset="0"/>
              </a:rPr>
              <a:t>тыс.рублей</a:t>
            </a:r>
            <a: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  <a:t>)</a:t>
            </a:r>
          </a:p>
        </p:txBody>
      </p:sp>
      <p:graphicFrame>
        <p:nvGraphicFramePr>
          <p:cNvPr id="9601" name="Group 385">
            <a:extLst>
              <a:ext uri="{FF2B5EF4-FFF2-40B4-BE49-F238E27FC236}">
                <a16:creationId xmlns:a16="http://schemas.microsoft.com/office/drawing/2014/main" id="{09591E90-8C90-431E-B199-CC7C85B3B8D2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591122525"/>
              </p:ext>
            </p:extLst>
          </p:nvPr>
        </p:nvGraphicFramePr>
        <p:xfrm>
          <a:off x="1070043" y="1673156"/>
          <a:ext cx="10332394" cy="4848167"/>
        </p:xfrm>
        <a:graphic>
          <a:graphicData uri="http://schemas.openxmlformats.org/drawingml/2006/table">
            <a:tbl>
              <a:tblPr/>
              <a:tblGrid>
                <a:gridCol w="4934995">
                  <a:extLst>
                    <a:ext uri="{9D8B030D-6E8A-4147-A177-3AD203B41FA5}">
                      <a16:colId xmlns:a16="http://schemas.microsoft.com/office/drawing/2014/main" val="4099085023"/>
                    </a:ext>
                  </a:extLst>
                </a:gridCol>
                <a:gridCol w="1736018">
                  <a:extLst>
                    <a:ext uri="{9D8B030D-6E8A-4147-A177-3AD203B41FA5}">
                      <a16:colId xmlns:a16="http://schemas.microsoft.com/office/drawing/2014/main" val="1782466867"/>
                    </a:ext>
                  </a:extLst>
                </a:gridCol>
                <a:gridCol w="1736016">
                  <a:extLst>
                    <a:ext uri="{9D8B030D-6E8A-4147-A177-3AD203B41FA5}">
                      <a16:colId xmlns:a16="http://schemas.microsoft.com/office/drawing/2014/main" val="3850149917"/>
                    </a:ext>
                  </a:extLst>
                </a:gridCol>
                <a:gridCol w="1925365">
                  <a:extLst>
                    <a:ext uri="{9D8B030D-6E8A-4147-A177-3AD203B41FA5}">
                      <a16:colId xmlns:a16="http://schemas.microsoft.com/office/drawing/2014/main" val="1437265726"/>
                    </a:ext>
                  </a:extLst>
                </a:gridCol>
              </a:tblGrid>
              <a:tr h="64202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План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Факт 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% исполнения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9774178"/>
                  </a:ext>
                </a:extLst>
              </a:tr>
              <a:tr h="33459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Налоговые и  неналоговые  доходы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817 326,4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946 813,5 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115,8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3616514"/>
                  </a:ext>
                </a:extLst>
              </a:tr>
              <a:tr h="326580"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в  том числе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63D48"/>
                        </a:solidFill>
                        <a:effectLst/>
                        <a:latin typeface="Impact" panose="020B080603090205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63D48"/>
                        </a:solidFill>
                        <a:effectLst/>
                        <a:latin typeface="Impact" panose="020B080603090205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63D48"/>
                        </a:solidFill>
                        <a:effectLst/>
                        <a:latin typeface="Impact" panose="020B080603090205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0521211"/>
                  </a:ext>
                </a:extLst>
              </a:tr>
              <a:tr h="32500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налог на  доходы  физических  лиц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483 352,0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541 795,3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112,1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9862928"/>
                  </a:ext>
                </a:extLst>
              </a:tr>
              <a:tr h="32228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налог  на  прибыль 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34 073,8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48 128,5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141,2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7779254"/>
                  </a:ext>
                </a:extLst>
              </a:tr>
              <a:tr h="36917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единый  налог, взимаемый в связи с применением УСН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90 250,0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100 668,6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111,5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8806139"/>
                  </a:ext>
                </a:extLst>
              </a:tr>
              <a:tr h="32500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прочие  налоги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79 494,8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97 981,8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123,3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765242"/>
                  </a:ext>
                </a:extLst>
              </a:tr>
              <a:tr h="32538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доходы  от использования имущества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66 316,0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82 641,1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124,6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5913403"/>
                  </a:ext>
                </a:extLst>
              </a:tr>
              <a:tr h="54789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плата  за  негативное  воздействие  на окружающую  среду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15 335,3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15 661,9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102,1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7078913"/>
                  </a:ext>
                </a:extLst>
              </a:tr>
              <a:tr h="32228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Штрафы,  санкции, возмещение ущерба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10 954,7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13 663,0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124,7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0908830"/>
                  </a:ext>
                </a:extLst>
              </a:tr>
              <a:tr h="32658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Прочие неналоговые доходы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37 549,8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46 273,3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123,2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109656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 advClick="0" advTm="5000">
    <p:comb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D813B955-E323-4636-8DDF-7BFF136EAB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  <a:t>Структура  налоговых  и неналоговых доходов бюджета муниципального образования Белореченский  район за 2021 год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7930CA18-AFDB-4FA3-8583-49838054C1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1030136"/>
              </p:ext>
            </p:extLst>
          </p:nvPr>
        </p:nvGraphicFramePr>
        <p:xfrm>
          <a:off x="780644" y="1352143"/>
          <a:ext cx="10630711" cy="50681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A4690E5E-12B2-49C9-B182-5C8695EED2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86928" y="381000"/>
            <a:ext cx="9123873" cy="13716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altLang="ru-RU" sz="3300" b="1" dirty="0">
                <a:solidFill>
                  <a:srgbClr val="363D48"/>
                </a:solidFill>
                <a:latin typeface="Impact" panose="020B0806030902050204" pitchFamily="34" charset="0"/>
              </a:rPr>
              <a:t>Итоги исполнения бюджета  муниципального  образования Белореченский  район </a:t>
            </a:r>
            <a:br>
              <a:rPr lang="ru-RU" altLang="ru-RU" sz="3300" b="1" dirty="0">
                <a:solidFill>
                  <a:srgbClr val="363D48"/>
                </a:solidFill>
                <a:latin typeface="Impact" panose="020B0806030902050204" pitchFamily="34" charset="0"/>
              </a:rPr>
            </a:br>
            <a:r>
              <a:rPr lang="ru-RU" altLang="ru-RU" sz="3300" b="1" dirty="0">
                <a:solidFill>
                  <a:srgbClr val="363D48"/>
                </a:solidFill>
                <a:latin typeface="Impact" panose="020B0806030902050204" pitchFamily="34" charset="0"/>
              </a:rPr>
              <a:t>за 2021 год                                                               </a:t>
            </a:r>
            <a:r>
              <a:rPr lang="ru-RU" altLang="ru-RU" sz="2500" b="1" dirty="0">
                <a:solidFill>
                  <a:srgbClr val="363D48"/>
                </a:solidFill>
                <a:latin typeface="Impact" panose="020B0806030902050204" pitchFamily="34" charset="0"/>
              </a:rPr>
              <a:t>(тыс. рублей)</a:t>
            </a:r>
          </a:p>
        </p:txBody>
      </p:sp>
      <p:graphicFrame>
        <p:nvGraphicFramePr>
          <p:cNvPr id="16423" name="Group 39">
            <a:extLst>
              <a:ext uri="{FF2B5EF4-FFF2-40B4-BE49-F238E27FC236}">
                <a16:creationId xmlns:a16="http://schemas.microsoft.com/office/drawing/2014/main" id="{D33F8205-E00E-4311-AA26-EF4EB71645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9447944"/>
              </p:ext>
            </p:extLst>
          </p:nvPr>
        </p:nvGraphicFramePr>
        <p:xfrm>
          <a:off x="793243" y="2339976"/>
          <a:ext cx="9975276" cy="3829051"/>
        </p:xfrm>
        <a:graphic>
          <a:graphicData uri="http://schemas.openxmlformats.org/drawingml/2006/table">
            <a:tbl>
              <a:tblPr/>
              <a:tblGrid>
                <a:gridCol w="3282646">
                  <a:extLst>
                    <a:ext uri="{9D8B030D-6E8A-4147-A177-3AD203B41FA5}">
                      <a16:colId xmlns:a16="http://schemas.microsoft.com/office/drawing/2014/main" val="3224340498"/>
                    </a:ext>
                  </a:extLst>
                </a:gridCol>
                <a:gridCol w="3365317">
                  <a:extLst>
                    <a:ext uri="{9D8B030D-6E8A-4147-A177-3AD203B41FA5}">
                      <a16:colId xmlns:a16="http://schemas.microsoft.com/office/drawing/2014/main" val="512280554"/>
                    </a:ext>
                  </a:extLst>
                </a:gridCol>
                <a:gridCol w="3327313">
                  <a:extLst>
                    <a:ext uri="{9D8B030D-6E8A-4147-A177-3AD203B41FA5}">
                      <a16:colId xmlns:a16="http://schemas.microsoft.com/office/drawing/2014/main" val="1728534319"/>
                    </a:ext>
                  </a:extLst>
                </a:gridCol>
              </a:tblGrid>
              <a:tr h="66205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500" b="0" i="0" u="none" strike="noStrike" cap="none" normalizeH="0" baseline="0" dirty="0">
                        <a:ln>
                          <a:noFill/>
                        </a:ln>
                        <a:solidFill>
                          <a:srgbClr val="4C566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Impact" panose="020B080603090205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ПЛАН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ФАКТ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6563248"/>
                  </a:ext>
                </a:extLst>
              </a:tr>
              <a:tr h="77477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Доходы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2 484  109,8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2 580 683,7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4127370"/>
                  </a:ext>
                </a:extLst>
              </a:tr>
              <a:tr h="93513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Расходы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2 516 142,8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2 464 079,2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8049989"/>
                  </a:ext>
                </a:extLst>
              </a:tr>
              <a:tr h="145708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Дефицит (-)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Профицит (+)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-35 033,0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+116 604,5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316054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4263</TotalTime>
  <Words>675</Words>
  <Application>Microsoft Office PowerPoint</Application>
  <PresentationFormat>Широкоэкранный</PresentationFormat>
  <Paragraphs>170</Paragraphs>
  <Slides>16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16</vt:i4>
      </vt:variant>
    </vt:vector>
  </HeadingPairs>
  <TitlesOfParts>
    <vt:vector size="25" baseType="lpstr">
      <vt:lpstr>Arial</vt:lpstr>
      <vt:lpstr>Arial Cyr</vt:lpstr>
      <vt:lpstr>Calibri</vt:lpstr>
      <vt:lpstr>Calibri Light</vt:lpstr>
      <vt:lpstr>Impact</vt:lpstr>
      <vt:lpstr>Wingdings</vt:lpstr>
      <vt:lpstr>Тема Office</vt:lpstr>
      <vt:lpstr>Диаграмма</vt:lpstr>
      <vt:lpstr>Chart</vt:lpstr>
      <vt:lpstr>Отчет об исполнении бюджета  муниципального образования Белореченский  район  за  2021 год</vt:lpstr>
      <vt:lpstr>Основные цели и задачи, заявленные при формировании проекта бюджета на 2020 год:</vt:lpstr>
      <vt:lpstr>Решенные цели  и  задачи при исполнении бюджета муниципального  образования Белореченский  район</vt:lpstr>
      <vt:lpstr>Доходы бюджета муниципального  образования Белореченский  район </vt:lpstr>
      <vt:lpstr>Поступление доходов  в  бюджет муниципального  образования Белореченский  район в  2021 году                                                                                                                         (тыс. рублей)</vt:lpstr>
      <vt:lpstr>Структура доходов  бюджета  муниципального  образования Белореченский район в  2021 году</vt:lpstr>
      <vt:lpstr>Налоговые и  неналоговые  доходы  бюджета муниципального образования Белореченский  район за 2021 год (тыс.рублей)</vt:lpstr>
      <vt:lpstr>Структура  налоговых  и неналоговых доходов бюджета муниципального образования Белореченский  район за 2021 год</vt:lpstr>
      <vt:lpstr>Итоги исполнения бюджета  муниципального  образования Белореченский  район  за 2021 год                                                               (тыс. рублей)</vt:lpstr>
      <vt:lpstr>Доля  расходов муниципальных и региональных программ в  общем  объеме расходов  бюджета  муниципального  образования Белореченский  район  за 2020 год</vt:lpstr>
      <vt:lpstr>Расходы  бюджета  муниципального  образования Белореченский  район за 2020 год,                                                                                         тыс. рублей</vt:lpstr>
      <vt:lpstr>Структура  расходов бюджета  муниципального  образования Белореченский  район в 2021 году, руб.</vt:lpstr>
      <vt:lpstr>Исполнение бюджета  муниципального  образования Белореченский  район в 2020 году в  разрезе  отраслей                                                                                                                           (млн. рублей)</vt:lpstr>
      <vt:lpstr>Основные направления  расходования  средств  по муниципальным  программам </vt:lpstr>
      <vt:lpstr>Расходы  на  1 жителя  муниципального  образования Белореченский  район в 2020 году по отдельным отраслям (тыс. рублей)</vt:lpstr>
      <vt:lpstr>Контактная  информация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Михневич Наталия Владимировна</cp:lastModifiedBy>
  <cp:revision>28</cp:revision>
  <cp:lastPrinted>2023-05-15T09:23:56Z</cp:lastPrinted>
  <dcterms:created xsi:type="dcterms:W3CDTF">2021-04-14T06:25:05Z</dcterms:created>
  <dcterms:modified xsi:type="dcterms:W3CDTF">2023-05-17T08:50:33Z</dcterms:modified>
</cp:coreProperties>
</file>